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7" r:id="rId1"/>
    <p:sldMasterId id="2147483700" r:id="rId2"/>
    <p:sldMasterId id="2147483703" r:id="rId3"/>
  </p:sldMasterIdLst>
  <p:notesMasterIdLst>
    <p:notesMasterId r:id="rId71"/>
  </p:notesMasterIdLst>
  <p:sldIdLst>
    <p:sldId id="312" r:id="rId4"/>
    <p:sldId id="313" r:id="rId5"/>
    <p:sldId id="424" r:id="rId6"/>
    <p:sldId id="422" r:id="rId7"/>
    <p:sldId id="463" r:id="rId8"/>
    <p:sldId id="529" r:id="rId9"/>
    <p:sldId id="530" r:id="rId10"/>
    <p:sldId id="428" r:id="rId11"/>
    <p:sldId id="464" r:id="rId12"/>
    <p:sldId id="435" r:id="rId13"/>
    <p:sldId id="438" r:id="rId14"/>
    <p:sldId id="444" r:id="rId15"/>
    <p:sldId id="531" r:id="rId16"/>
    <p:sldId id="532" r:id="rId17"/>
    <p:sldId id="533" r:id="rId18"/>
    <p:sldId id="443" r:id="rId19"/>
    <p:sldId id="436" r:id="rId20"/>
    <p:sldId id="437" r:id="rId21"/>
    <p:sldId id="441" r:id="rId22"/>
    <p:sldId id="439" r:id="rId23"/>
    <p:sldId id="440" r:id="rId24"/>
    <p:sldId id="442" r:id="rId25"/>
    <p:sldId id="305" r:id="rId26"/>
    <p:sldId id="432" r:id="rId27"/>
    <p:sldId id="306" r:id="rId28"/>
    <p:sldId id="279" r:id="rId29"/>
    <p:sldId id="372" r:id="rId30"/>
    <p:sldId id="434" r:id="rId31"/>
    <p:sldId id="490" r:id="rId32"/>
    <p:sldId id="260" r:id="rId33"/>
    <p:sldId id="300" r:id="rId34"/>
    <p:sldId id="465" r:id="rId35"/>
    <p:sldId id="421" r:id="rId36"/>
    <p:sldId id="272" r:id="rId37"/>
    <p:sldId id="307" r:id="rId38"/>
    <p:sldId id="486" r:id="rId39"/>
    <p:sldId id="488" r:id="rId40"/>
    <p:sldId id="341" r:id="rId41"/>
    <p:sldId id="326" r:id="rId42"/>
    <p:sldId id="466" r:id="rId43"/>
    <p:sldId id="468" r:id="rId44"/>
    <p:sldId id="467" r:id="rId45"/>
    <p:sldId id="373" r:id="rId46"/>
    <p:sldId id="281" r:id="rId47"/>
    <p:sldId id="478" r:id="rId48"/>
    <p:sldId id="470" r:id="rId49"/>
    <p:sldId id="457" r:id="rId50"/>
    <p:sldId id="380" r:id="rId51"/>
    <p:sldId id="472" r:id="rId52"/>
    <p:sldId id="480" r:id="rId53"/>
    <p:sldId id="534" r:id="rId54"/>
    <p:sldId id="374" r:id="rId55"/>
    <p:sldId id="482" r:id="rId56"/>
    <p:sldId id="386" r:id="rId57"/>
    <p:sldId id="388" r:id="rId58"/>
    <p:sldId id="484" r:id="rId59"/>
    <p:sldId id="390" r:id="rId60"/>
    <p:sldId id="393" r:id="rId61"/>
    <p:sldId id="389" r:id="rId62"/>
    <p:sldId id="446" r:id="rId63"/>
    <p:sldId id="476" r:id="rId64"/>
    <p:sldId id="391" r:id="rId65"/>
    <p:sldId id="416" r:id="rId66"/>
    <p:sldId id="458" r:id="rId67"/>
    <p:sldId id="474" r:id="rId68"/>
    <p:sldId id="461" r:id="rId69"/>
    <p:sldId id="456" r:id="rId7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CCFF"/>
    <a:srgbClr val="0066CC"/>
    <a:srgbClr val="080808"/>
    <a:srgbClr val="0033CC"/>
    <a:srgbClr val="FF0000"/>
    <a:srgbClr val="00CCFF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71B61FE-7518-4589-92CB-3DA78DA4BA6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697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97EF9-4083-4DBD-8867-8EEA443AA4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F8EC1-BA49-4F5F-9035-A53622EE130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941C1-000A-474A-83EF-DEA2A02B2E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8B2CCE-8DC8-4063-B9BD-EDC9D82103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DFD2E-1E59-4B57-8345-E6D189B568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132E84-8850-4EFA-9445-E4AA97C7C4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786EC-FD93-489F-ADFE-2B18D819AC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FC3C74-11E1-4FC7-AED2-DC345DED51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F681E1-0BDC-47F8-B434-7C079783BCA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3D9B9-4D14-4501-BC20-DB174EB852F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F1E81-FB44-44DE-A287-03A06E1D6B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9AC9F-EDA8-451E-A2E8-F72D604DD4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0A547-EA26-42DA-A6AF-0F20B2657F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7C56C-A145-418A-99B2-FB8A1D7349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4AA6C-F2A5-40F0-A7DA-32F882332A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558A0-04E2-4A13-9F96-8B9209B6C0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EFAF6-DC60-4A05-85C1-109FFD17B8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E42792-B7EB-4EE3-A591-46BBDD1671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9B47ED-DCC1-4A9A-BAA9-4DCACBF216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3F4B3F-C9EB-4999-B0B0-C5B0344E65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DD08C-6042-4F9D-8A1D-6BBC448FC3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78EE9C-CD62-41AF-89C2-10CE15C96D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6A79A-4CC6-4C0E-AEA1-E1481D2A4F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C2EB6F-02AE-44E6-9453-97501D7118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2E8ED-6071-4909-AA48-C9D53D8966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787E8-B089-4244-B781-962EEB036D3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BFB53-B171-40DF-83B7-755EAA5876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0B8E5-46C7-42CC-8686-CF20F207F3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A025D7-33AC-42CF-837F-874A92F4AF9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5BB909-302D-4A1B-AE63-A69897840FA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08358B-5563-4AE9-8013-5947F1BBC8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4FE86-294B-411A-AA11-1D2C684538E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F787CD-B9AE-4731-9E39-EA148748D6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0"/>
            <a:chExt cx="2142" cy="1858"/>
          </a:xfrm>
        </p:grpSpPr>
        <p:sp>
          <p:nvSpPr>
            <p:cNvPr id="1027" name="Freeform 3"/>
            <p:cNvSpPr>
              <a:spLocks noChangeArrowheads="1"/>
            </p:cNvSpPr>
            <p:nvPr/>
          </p:nvSpPr>
          <p:spPr bwMode="auto">
            <a:xfrm>
              <a:off x="0" y="50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135"/>
                <a:gd name="T97" fmla="*/ 0 h 1804"/>
                <a:gd name="T98" fmla="*/ 2135 w 2135"/>
                <a:gd name="T99" fmla="*/ 1804 h 180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  <p:sp>
          <p:nvSpPr>
            <p:cNvPr id="1028" name="Freeform 4"/>
            <p:cNvSpPr>
              <a:spLocks noChangeArrowheads="1"/>
            </p:cNvSpPr>
            <p:nvPr/>
          </p:nvSpPr>
          <p:spPr bwMode="auto">
            <a:xfrm>
              <a:off x="0" y="0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4"/>
                <a:gd name="T16" fmla="*/ 0 h 1858"/>
                <a:gd name="T17" fmla="*/ 1854 w 1854"/>
                <a:gd name="T18" fmla="*/ 1858 h 18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  <p:sp>
          <p:nvSpPr>
            <p:cNvPr id="1029" name="Freeform 5"/>
            <p:cNvSpPr>
              <a:spLocks noChangeArrowheads="1"/>
            </p:cNvSpPr>
            <p:nvPr/>
          </p:nvSpPr>
          <p:spPr bwMode="auto">
            <a:xfrm>
              <a:off x="0" y="277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45"/>
                <a:gd name="T76" fmla="*/ 0 h 1577"/>
                <a:gd name="T77" fmla="*/ 1745 w 1745"/>
                <a:gd name="T78" fmla="*/ 1577 h 157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  <p:sp>
          <p:nvSpPr>
            <p:cNvPr id="1030" name="Freeform 6"/>
            <p:cNvSpPr>
              <a:spLocks noChangeArrowheads="1"/>
            </p:cNvSpPr>
            <p:nvPr/>
          </p:nvSpPr>
          <p:spPr bwMode="auto">
            <a:xfrm>
              <a:off x="0" y="86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45"/>
                <a:gd name="T85" fmla="*/ 0 h 1768"/>
                <a:gd name="T86" fmla="*/ 1745 w 1745"/>
                <a:gd name="T87" fmla="*/ 1768 h 17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>
              <a:off x="209" y="326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  <p:sp>
          <p:nvSpPr>
            <p:cNvPr id="1032" name="Oval 8"/>
            <p:cNvSpPr>
              <a:spLocks noChangeArrowheads="1"/>
            </p:cNvSpPr>
            <p:nvPr/>
          </p:nvSpPr>
          <p:spPr bwMode="auto">
            <a:xfrm>
              <a:off x="1536" y="1426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791" y="265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sr-Latn-CS" altLang="en-US"/>
            </a:p>
          </p:txBody>
        </p: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AA8A44C1-5E6E-4BCA-B2EB-D3625FAB7AB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ransition spd="slow">
    <p:pull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3BA23F07-13A8-4900-B560-9C53DB7021C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ransition spd="slow">
    <p:wheel spokes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8FE57BF-BE02-4CD2-9E4A-1F69793A54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Torso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953000" cy="6858000"/>
          </a:xfrm>
          <a:noFill/>
          <a:ln/>
        </p:spPr>
      </p:pic>
      <p:sp>
        <p:nvSpPr>
          <p:cNvPr id="5123" name="WordArt 3"/>
          <p:cNvSpPr>
            <a:spLocks noChangeArrowheads="1" noChangeShapeType="1" noTextEdit="1"/>
          </p:cNvSpPr>
          <p:nvPr/>
        </p:nvSpPr>
        <p:spPr bwMode="auto">
          <a:xfrm>
            <a:off x="5105400" y="1066800"/>
            <a:ext cx="3886200" cy="4419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50000">
                      <a:srgbClr val="FFE701"/>
                    </a:gs>
                    <a:gs pos="100000">
                      <a:srgbClr val="FF9900"/>
                    </a:gs>
                  </a:gsLst>
                  <a:lin ang="18900000" scaled="1"/>
                </a:gradFill>
                <a:latin typeface="Impact"/>
              </a:rPr>
              <a:t>MEMBRUM</a:t>
            </a:r>
          </a:p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9900"/>
                    </a:gs>
                    <a:gs pos="50000">
                      <a:srgbClr val="FFE701"/>
                    </a:gs>
                    <a:gs pos="100000">
                      <a:srgbClr val="FF9900"/>
                    </a:gs>
                  </a:gsLst>
                  <a:lin ang="18900000" scaled="1"/>
                </a:gradFill>
                <a:latin typeface="Impact"/>
              </a:rPr>
              <a:t>INFERIUS</a:t>
            </a: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PelvisAPLabelle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KneeAPRigh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0"/>
            <a:ext cx="4038600" cy="6858000"/>
          </a:xfrm>
          <a:noFill/>
          <a:ln/>
        </p:spPr>
      </p:pic>
      <p:pic>
        <p:nvPicPr>
          <p:cNvPr id="15363" name="Picture 10" descr="KneeAPRigh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0"/>
            <a:ext cx="3452813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8" descr="KneeLatRigh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0"/>
            <a:ext cx="4038600" cy="6858000"/>
          </a:xfrm>
          <a:noFill/>
          <a:ln/>
        </p:spPr>
      </p:pic>
      <p:pic>
        <p:nvPicPr>
          <p:cNvPr id="16387" name="Picture 9" descr="KneeLatRigh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0150" y="0"/>
            <a:ext cx="360045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667000" y="457200"/>
            <a:ext cx="43243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/>
              <a:t>TIBIA - </a:t>
            </a:r>
            <a:r>
              <a:rPr lang="en-US" altLang="en-US" sz="3200" b="1"/>
              <a:t>ГОЛЕЊАЧА</a:t>
            </a:r>
          </a:p>
          <a:p>
            <a:pPr eaLnBrk="1" hangingPunct="1"/>
            <a:r>
              <a:rPr lang="en-GB" altLang="en-US" sz="3200" b="1"/>
              <a:t>FIBULA - </a:t>
            </a:r>
            <a:r>
              <a:rPr lang="en-US" altLang="en-US" sz="3200" b="1"/>
              <a:t>ЛИШЊАЧА</a:t>
            </a:r>
            <a:endParaRPr lang="en-GB" altLang="en-US" sz="3200" b="1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 l="12325" t="3174" r="44576" b="37352"/>
          <a:stretch>
            <a:fillRect/>
          </a:stretch>
        </p:blipFill>
        <p:spPr bwMode="auto">
          <a:xfrm>
            <a:off x="133350" y="2041525"/>
            <a:ext cx="4621213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3" cstate="print"/>
          <a:srcRect l="16072" t="2855" r="44247" b="37549"/>
          <a:stretch>
            <a:fillRect/>
          </a:stretch>
        </p:blipFill>
        <p:spPr bwMode="auto">
          <a:xfrm>
            <a:off x="4778375" y="2019300"/>
            <a:ext cx="4257675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371600" y="457200"/>
            <a:ext cx="6561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/>
              <a:t>OSSA PEDIS - </a:t>
            </a:r>
            <a:r>
              <a:rPr lang="en-US" altLang="en-US" sz="3200" b="1"/>
              <a:t>КОСТИ СТОПАЛА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 l="8563" t="2676" r="40047" b="38190"/>
          <a:stretch>
            <a:fillRect/>
          </a:stretch>
        </p:blipFill>
        <p:spPr bwMode="auto">
          <a:xfrm>
            <a:off x="1528763" y="1295400"/>
            <a:ext cx="6015037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371600" y="457200"/>
            <a:ext cx="6561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/>
              <a:t>OSSA PEDIS - </a:t>
            </a:r>
            <a:r>
              <a:rPr lang="en-US" altLang="en-US" sz="3200" b="1"/>
              <a:t>КОСТИ СТОПАЛА</a:t>
            </a:r>
            <a:endParaRPr lang="en-US" altLang="en-US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 l="8267" t="3331" r="37685" b="44038"/>
          <a:stretch>
            <a:fillRect/>
          </a:stretch>
        </p:blipFill>
        <p:spPr bwMode="auto">
          <a:xfrm>
            <a:off x="458788" y="1035050"/>
            <a:ext cx="4216400" cy="307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3" cstate="print"/>
          <a:srcRect l="7492" t="3821" r="41118" b="45673"/>
          <a:stretch>
            <a:fillRect/>
          </a:stretch>
        </p:blipFill>
        <p:spPr bwMode="auto">
          <a:xfrm>
            <a:off x="4676775" y="3444875"/>
            <a:ext cx="4010025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5" descr="FootLat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371600"/>
            <a:ext cx="9144000" cy="43434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FootLatLabelle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43000"/>
            <a:ext cx="9144000" cy="44196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FootOblique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95400" y="0"/>
            <a:ext cx="2743200" cy="6858000"/>
          </a:xfrm>
          <a:noFill/>
          <a:ln/>
        </p:spPr>
      </p:pic>
      <p:pic>
        <p:nvPicPr>
          <p:cNvPr id="22531" name="Picture 12" descr="FootObliqu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34000" y="0"/>
            <a:ext cx="26670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 descr="FootAP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0"/>
            <a:ext cx="2971800" cy="6858000"/>
          </a:xfrm>
          <a:noFill/>
          <a:ln/>
        </p:spPr>
      </p:pic>
      <p:pic>
        <p:nvPicPr>
          <p:cNvPr id="23555" name="Picture 8" descr="FootAP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10200" y="0"/>
            <a:ext cx="28194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0015 mišicni sistem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33600" y="0"/>
            <a:ext cx="5029200" cy="6858000"/>
          </a:xfrm>
          <a:noFill/>
          <a:ln/>
        </p:spPr>
      </p:pic>
      <p:sp>
        <p:nvSpPr>
          <p:cNvPr id="6147" name="Text Box 10"/>
          <p:cNvSpPr txBox="1">
            <a:spLocks noChangeArrowheads="1"/>
          </p:cNvSpPr>
          <p:nvPr/>
        </p:nvSpPr>
        <p:spPr bwMode="auto">
          <a:xfrm>
            <a:off x="7010400" y="32004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COXA (K</a:t>
            </a:r>
            <a:r>
              <a:rPr lang="sr-Cyrl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У</a:t>
            </a: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K)</a:t>
            </a:r>
            <a:endParaRPr lang="en-US" altLang="en-US" sz="2000" b="1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3657600" y="3962400"/>
            <a:ext cx="2362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FEMUR (</a:t>
            </a:r>
            <a:r>
              <a:rPr lang="sr-Cyrl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БУТ</a:t>
            </a: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)</a:t>
            </a:r>
            <a:endParaRPr lang="en-US" altLang="en-US" sz="2000" b="1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6149" name="Text Box 12"/>
          <p:cNvSpPr txBox="1">
            <a:spLocks noChangeArrowheads="1"/>
          </p:cNvSpPr>
          <p:nvPr/>
        </p:nvSpPr>
        <p:spPr bwMode="auto">
          <a:xfrm>
            <a:off x="228600" y="4648200"/>
            <a:ext cx="274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GENU (</a:t>
            </a:r>
            <a:r>
              <a:rPr lang="sr-Cyrl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КОЛЕНО</a:t>
            </a: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)</a:t>
            </a:r>
            <a:endParaRPr lang="en-US" altLang="en-US" sz="2000" b="1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6150" name="Text Box 13"/>
          <p:cNvSpPr txBox="1">
            <a:spLocks noChangeArrowheads="1"/>
          </p:cNvSpPr>
          <p:nvPr/>
        </p:nvSpPr>
        <p:spPr bwMode="auto">
          <a:xfrm>
            <a:off x="3657600" y="5029200"/>
            <a:ext cx="2667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CRUS  (</a:t>
            </a:r>
            <a:r>
              <a:rPr lang="sr-Cyrl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ПОТКОЛЕНИЦА</a:t>
            </a: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)</a:t>
            </a:r>
            <a:endParaRPr lang="en-US" altLang="en-US" sz="2000" b="1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6151" name="Text Box 14"/>
          <p:cNvSpPr txBox="1">
            <a:spLocks noChangeArrowheads="1"/>
          </p:cNvSpPr>
          <p:nvPr/>
        </p:nvSpPr>
        <p:spPr bwMode="auto">
          <a:xfrm>
            <a:off x="152400" y="6248400"/>
            <a:ext cx="27432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PES (</a:t>
            </a:r>
            <a:r>
              <a:rPr lang="sr-Cyrl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СТОПАЛО</a:t>
            </a:r>
            <a:r>
              <a:rPr lang="sr-Latn-CS" altLang="en-US" sz="2000" b="1">
                <a:solidFill>
                  <a:srgbClr val="990033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)</a:t>
            </a:r>
            <a:endParaRPr lang="en-US" altLang="en-US" sz="2000" b="1">
              <a:solidFill>
                <a:srgbClr val="990033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AnkleAP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0"/>
            <a:ext cx="4267200" cy="6858000"/>
          </a:xfrm>
          <a:noFill/>
          <a:ln/>
        </p:spPr>
      </p:pic>
      <p:pic>
        <p:nvPicPr>
          <p:cNvPr id="24579" name="Picture 8" descr="AnkleAP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0"/>
            <a:ext cx="39624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 descr="AnkleLa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0"/>
            <a:ext cx="3962400" cy="6858000"/>
          </a:xfrm>
          <a:noFill/>
          <a:ln/>
        </p:spPr>
      </p:pic>
      <p:pic>
        <p:nvPicPr>
          <p:cNvPr id="25603" name="Picture 8" descr="AnkleLa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0"/>
            <a:ext cx="38862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AnkleMortis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0"/>
            <a:ext cx="3430588" cy="6858000"/>
          </a:xfrm>
          <a:noFill/>
          <a:ln/>
        </p:spPr>
      </p:pic>
      <p:pic>
        <p:nvPicPr>
          <p:cNvPr id="26627" name="Picture 8" descr="AnkleMortise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7613" y="0"/>
            <a:ext cx="3582987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anatomy pokret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lum contrast="24000"/>
          </a:blip>
          <a:srcRect/>
          <a:stretch>
            <a:fillRect/>
          </a:stretch>
        </p:blipFill>
        <p:spPr>
          <a:xfrm>
            <a:off x="3886200" y="0"/>
            <a:ext cx="5257800" cy="6858000"/>
          </a:xfrm>
          <a:noFill/>
          <a:ln/>
        </p:spPr>
      </p:pic>
      <p:sp>
        <p:nvSpPr>
          <p:cNvPr id="27651" name="WordArt 6"/>
          <p:cNvSpPr>
            <a:spLocks noChangeArrowheads="1" noChangeShapeType="1" noTextEdit="1"/>
          </p:cNvSpPr>
          <p:nvPr/>
        </p:nvSpPr>
        <p:spPr bwMode="auto">
          <a:xfrm>
            <a:off x="228600" y="990600"/>
            <a:ext cx="3886200" cy="48006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6" lon="19439995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CC99FF"/>
                    </a:gs>
                    <a:gs pos="50000">
                      <a:srgbClr val="9966FF"/>
                    </a:gs>
                    <a:gs pos="100000">
                      <a:srgbClr val="CC99FF"/>
                    </a:gs>
                  </a:gsLst>
                  <a:lin ang="18900000" scaled="1"/>
                </a:gradFill>
                <a:latin typeface="Impact"/>
              </a:rPr>
              <a:t>JUNCTURAE</a:t>
            </a:r>
          </a:p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CC99FF"/>
                    </a:gs>
                    <a:gs pos="50000">
                      <a:srgbClr val="9966FF"/>
                    </a:gs>
                    <a:gs pos="100000">
                      <a:srgbClr val="CC99FF"/>
                    </a:gs>
                  </a:gsLst>
                  <a:lin ang="18900000" scaled="1"/>
                </a:gradFill>
                <a:latin typeface="Impact"/>
              </a:rPr>
              <a:t>MEMBRI</a:t>
            </a:r>
          </a:p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CC99FF"/>
                    </a:gs>
                    <a:gs pos="50000">
                      <a:srgbClr val="9966FF"/>
                    </a:gs>
                    <a:gs pos="100000">
                      <a:srgbClr val="CC99FF"/>
                    </a:gs>
                  </a:gsLst>
                  <a:lin ang="18900000" scaled="1"/>
                </a:gradFill>
                <a:latin typeface="Impact"/>
              </a:rPr>
              <a:t>INFERIORIS</a:t>
            </a:r>
          </a:p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CC99FF"/>
                    </a:gs>
                    <a:gs pos="50000">
                      <a:srgbClr val="9966FF"/>
                    </a:gs>
                    <a:gs pos="100000">
                      <a:srgbClr val="CC99FF"/>
                    </a:gs>
                  </a:gsLst>
                  <a:lin ang="18900000" scaled="1"/>
                </a:gradFill>
                <a:latin typeface="Impact"/>
              </a:rPr>
              <a:t>LIBERI</a:t>
            </a: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8" descr="scan000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lum contrast="6000"/>
          </a:blip>
          <a:srcRect t="65117" r="26414"/>
          <a:stretch>
            <a:fillRect/>
          </a:stretch>
        </p:blipFill>
        <p:spPr>
          <a:xfrm>
            <a:off x="4419600" y="0"/>
            <a:ext cx="4114800" cy="4648200"/>
          </a:xfrm>
          <a:ln/>
        </p:spPr>
      </p:pic>
      <p:pic>
        <p:nvPicPr>
          <p:cNvPr id="28675" name="Picture 3" descr="scan000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lum contrast="6000"/>
          </a:blip>
          <a:srcRect b="35556"/>
          <a:stretch>
            <a:fillRect/>
          </a:stretch>
        </p:blipFill>
        <p:spPr>
          <a:xfrm>
            <a:off x="304800" y="0"/>
            <a:ext cx="3962400" cy="6553200"/>
          </a:xfrm>
          <a:noFill/>
          <a:ln/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762000" y="18288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Art. coxae</a:t>
            </a:r>
            <a:endParaRPr lang="en-US" altLang="en-US" sz="2400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838200" y="47244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Art. genus</a:t>
            </a:r>
            <a:endParaRPr lang="en-US" altLang="en-US" sz="2400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609600" y="5486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tibiofibularis</a:t>
            </a:r>
            <a:endParaRPr lang="en-US" altLang="en-US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304800" y="6324600"/>
            <a:ext cx="3200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Syndesmosis tibiofibularis</a:t>
            </a:r>
            <a:endParaRPr lang="en-US" altLang="en-US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80" name="Rectangle 9"/>
          <p:cNvSpPr>
            <a:spLocks noChangeArrowheads="1"/>
          </p:cNvSpPr>
          <p:nvPr/>
        </p:nvSpPr>
        <p:spPr bwMode="auto">
          <a:xfrm>
            <a:off x="6019800" y="1143000"/>
            <a:ext cx="2805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 Black" pitchFamily="34" charset="0"/>
              </a:rPr>
              <a:t>Art. talocruralis</a:t>
            </a:r>
            <a:endParaRPr lang="en-US" altLang="en-US" sz="2400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Black" pitchFamily="34" charset="0"/>
            </a:endParaRPr>
          </a:p>
        </p:txBody>
      </p:sp>
      <p:sp>
        <p:nvSpPr>
          <p:cNvPr id="28681" name="Rectangle 10"/>
          <p:cNvSpPr>
            <a:spLocks noChangeArrowheads="1"/>
          </p:cNvSpPr>
          <p:nvPr/>
        </p:nvSpPr>
        <p:spPr bwMode="auto">
          <a:xfrm>
            <a:off x="6248400" y="1600200"/>
            <a:ext cx="234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tarsi transversa</a:t>
            </a:r>
            <a:endParaRPr lang="en-US" altLang="en-US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82" name="Rectangle 11"/>
          <p:cNvSpPr>
            <a:spLocks noChangeArrowheads="1"/>
          </p:cNvSpPr>
          <p:nvPr/>
        </p:nvSpPr>
        <p:spPr bwMode="auto">
          <a:xfrm>
            <a:off x="6470650" y="2209800"/>
            <a:ext cx="2673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Artt. tarsometatarsales</a:t>
            </a:r>
            <a:endParaRPr lang="en-US" altLang="en-US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83" name="Text Box 13"/>
          <p:cNvSpPr txBox="1">
            <a:spLocks noChangeArrowheads="1"/>
          </p:cNvSpPr>
          <p:nvPr/>
        </p:nvSpPr>
        <p:spPr bwMode="auto">
          <a:xfrm>
            <a:off x="6172200" y="26670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 i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Artt. intermetatarsales</a:t>
            </a:r>
            <a:endParaRPr lang="en-US" altLang="en-US" b="1" i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84" name="Text Box 14"/>
          <p:cNvSpPr txBox="1">
            <a:spLocks noChangeArrowheads="1"/>
          </p:cNvSpPr>
          <p:nvPr/>
        </p:nvSpPr>
        <p:spPr bwMode="auto">
          <a:xfrm>
            <a:off x="6019800" y="32766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 i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Artt. metatarsophalangeae</a:t>
            </a:r>
            <a:endParaRPr lang="en-US" altLang="en-US" b="1" i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85" name="Text Box 15"/>
          <p:cNvSpPr txBox="1">
            <a:spLocks noChangeArrowheads="1"/>
          </p:cNvSpPr>
          <p:nvPr/>
        </p:nvSpPr>
        <p:spPr bwMode="auto">
          <a:xfrm>
            <a:off x="5867400" y="3810000"/>
            <a:ext cx="3276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 i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Artt. interphalangeae pedis</a:t>
            </a:r>
            <a:endParaRPr lang="en-US" altLang="en-US" b="1" i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8686" name="Picture 16" descr="f8-15a_right_foot_media_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 t="3334" b="6667"/>
          <a:stretch>
            <a:fillRect/>
          </a:stretch>
        </p:blipFill>
        <p:spPr>
          <a:xfrm>
            <a:off x="3581400" y="4648200"/>
            <a:ext cx="5562600" cy="2057400"/>
          </a:xfrm>
          <a:noFill/>
          <a:ln/>
        </p:spPr>
      </p:pic>
      <p:sp>
        <p:nvSpPr>
          <p:cNvPr id="28687" name="Rectangle 18"/>
          <p:cNvSpPr>
            <a:spLocks noChangeArrowheads="1"/>
          </p:cNvSpPr>
          <p:nvPr/>
        </p:nvSpPr>
        <p:spPr bwMode="auto">
          <a:xfrm>
            <a:off x="6934200" y="5334000"/>
            <a:ext cx="1720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0000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subtalaris</a:t>
            </a:r>
            <a:endParaRPr lang="en-US" altLang="en-US" b="1">
              <a:solidFill>
                <a:srgbClr val="0000CC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8688" name="Rectangle 19"/>
          <p:cNvSpPr>
            <a:spLocks noChangeArrowheads="1"/>
          </p:cNvSpPr>
          <p:nvPr/>
        </p:nvSpPr>
        <p:spPr bwMode="auto">
          <a:xfrm>
            <a:off x="4343400" y="4572000"/>
            <a:ext cx="4267200" cy="2286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28689" name="Text Box 20"/>
          <p:cNvSpPr txBox="1">
            <a:spLocks noChangeArrowheads="1"/>
          </p:cNvSpPr>
          <p:nvPr/>
        </p:nvSpPr>
        <p:spPr bwMode="auto">
          <a:xfrm>
            <a:off x="6934200" y="4572000"/>
            <a:ext cx="1143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1200" b="1"/>
              <a:t>Talus</a:t>
            </a:r>
            <a:endParaRPr lang="en-US" altLang="en-US" sz="1200" b="1"/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6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6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8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6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utoUpdateAnimBg="0"/>
      <p:bldP spid="28680" grpId="0" autoUpdateAnimBg="0"/>
      <p:bldP spid="28683" grpId="0" autoUpdateAnimBg="0"/>
      <p:bldP spid="2868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5F5F5F"/>
            </a:gs>
            <a:gs pos="50000">
              <a:srgbClr val="C0C0C0"/>
            </a:gs>
            <a:gs pos="100000">
              <a:srgbClr val="5F5F5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13%20Anatomy%20Pelvis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38600" y="0"/>
            <a:ext cx="5105400" cy="6858000"/>
          </a:xfrm>
          <a:noFill/>
          <a:ln/>
        </p:spPr>
      </p:pic>
      <p:sp>
        <p:nvSpPr>
          <p:cNvPr id="29699" name="WordArt 4"/>
          <p:cNvSpPr>
            <a:spLocks noChangeArrowheads="1" noChangeShapeType="1" noTextEdit="1"/>
          </p:cNvSpPr>
          <p:nvPr/>
        </p:nvSpPr>
        <p:spPr bwMode="auto">
          <a:xfrm>
            <a:off x="304800" y="2057400"/>
            <a:ext cx="3657600" cy="2590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6" lon="19439995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50000">
                      <a:srgbClr val="707070"/>
                    </a:gs>
                    <a:gs pos="100000">
                      <a:srgbClr val="FFFFFF"/>
                    </a:gs>
                  </a:gsLst>
                  <a:lin ang="18900000" scaled="1"/>
                </a:gradFill>
                <a:latin typeface="Impact"/>
              </a:rPr>
              <a:t>ARTICULATIO</a:t>
            </a:r>
          </a:p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50000">
                      <a:srgbClr val="707070"/>
                    </a:gs>
                    <a:gs pos="100000">
                      <a:srgbClr val="FFFFFF"/>
                    </a:gs>
                  </a:gsLst>
                  <a:lin ang="18900000" scaled="1"/>
                </a:gradFill>
                <a:latin typeface="Impact"/>
              </a:rPr>
              <a:t>COXAE</a:t>
            </a: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686800" cy="685800"/>
          </a:xfrm>
        </p:spPr>
        <p:txBody>
          <a:bodyPr/>
          <a:lstStyle/>
          <a:p>
            <a:pPr eaLnBrk="1" hangingPunct="1"/>
            <a:r>
              <a:rPr lang="en-US" b="1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ARTICULATIO COXAE</a:t>
            </a:r>
          </a:p>
        </p:txBody>
      </p:sp>
      <p:pic>
        <p:nvPicPr>
          <p:cNvPr id="30723" name="Picture 2" descr="scoi-hip-main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l="7851" t="8479" r="2325" b="2473"/>
          <a:stretch>
            <a:fillRect/>
          </a:stretch>
        </p:blipFill>
        <p:spPr>
          <a:xfrm>
            <a:off x="152400" y="1828800"/>
            <a:ext cx="4114800" cy="3657600"/>
          </a:xfrm>
          <a:noFill/>
          <a:ln/>
        </p:spPr>
      </p:pic>
      <p:sp>
        <p:nvSpPr>
          <p:cNvPr id="3072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43400" y="914400"/>
            <a:ext cx="4800600" cy="5715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Зглобне површине:</a:t>
            </a:r>
            <a:r>
              <a:rPr lang="sr-Latn-CS" altLang="en-US" sz="2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Latn-CS" altLang="en-US" sz="16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sr-Latn-CS" altLang="en-US" sz="10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Facies </a:t>
            </a: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lunata</a:t>
            </a: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– acetabulum </a:t>
            </a:r>
            <a:r>
              <a:rPr lang="sr-Latn-CS" altLang="en-US" sz="1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(os coxae)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Labrum acetabulare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Caput femoris</a:t>
            </a:r>
            <a:r>
              <a:rPr lang="en-US" altLang="en-US" sz="1800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en-US" sz="1800" i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</a:t>
            </a:r>
            <a:endParaRPr lang="sr-Latn-CS" altLang="en-US" sz="1800" i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Зглобне везе: </a:t>
            </a:r>
            <a:r>
              <a:rPr lang="sr-Latn-CS" altLang="en-US" sz="1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Latn-CS" altLang="en-US" sz="12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sr-Latn-CS" altLang="en-US" sz="12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Zona orbicularis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</a:t>
            </a:r>
            <a:r>
              <a:rPr lang="en-U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liofemorale</a:t>
            </a:r>
            <a:r>
              <a:rPr lang="sr-Latn-CS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4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(pars transversa et descendens)</a:t>
            </a:r>
            <a:r>
              <a:rPr lang="sr-Latn-CS" altLang="en-US" sz="1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Latn-CS" altLang="en-US" sz="1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pubofemorale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ischiofemorale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transversum acetabuli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capitis femoris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sr-Latn-CS" altLang="en-US" sz="1800" b="1" i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Покрети: </a:t>
            </a:r>
            <a:r>
              <a:rPr lang="sr-Latn-CS" altLang="en-US" sz="1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endParaRPr lang="sr-Latn-CS" altLang="en-US" sz="12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sr-Latn-CS" altLang="en-US" sz="12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Flexio et extensio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Abductio et adductio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Унутрашња</a:t>
            </a: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Cyrl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спољашња ротација</a:t>
            </a:r>
            <a:endParaRPr lang="sr-Latn-CS" altLang="en-US" sz="1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Circumductia    </a:t>
            </a:r>
            <a:r>
              <a:rPr lang="sr-Latn-CS" altLang="en-US" sz="1800" b="1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</a:t>
            </a:r>
            <a:endParaRPr lang="en-US" altLang="en-US" sz="1800" b="1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25" name="Picture 5" descr="Pelvis"/>
          <p:cNvPicPr>
            <a:picLocks noChangeAspect="1" noChangeArrowheads="1"/>
          </p:cNvPicPr>
          <p:nvPr/>
        </p:nvPicPr>
        <p:blipFill>
          <a:blip r:embed="rId4" cstate="print"/>
          <a:srcRect l="6000" t="9149" r="6000" b="10001"/>
          <a:stretch>
            <a:fillRect/>
          </a:stretch>
        </p:blipFill>
        <p:spPr bwMode="auto">
          <a:xfrm>
            <a:off x="152400" y="1752600"/>
            <a:ext cx="419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7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7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72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72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072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07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072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072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072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724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0724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PelvisAP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/>
          <p:cNvSpPr>
            <a:spLocks noChangeArrowheads="1"/>
          </p:cNvSpPr>
          <p:nvPr/>
        </p:nvSpPr>
        <p:spPr bwMode="auto">
          <a:xfrm>
            <a:off x="5334000" y="5638800"/>
            <a:ext cx="838200" cy="8382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32771" name="Rectangle 21"/>
          <p:cNvSpPr>
            <a:spLocks noChangeArrowheads="1"/>
          </p:cNvSpPr>
          <p:nvPr/>
        </p:nvSpPr>
        <p:spPr bwMode="auto">
          <a:xfrm>
            <a:off x="1828800" y="1676400"/>
            <a:ext cx="56388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Зглобне везе:</a:t>
            </a:r>
            <a:r>
              <a:rPr lang="sr-Latn-CS" altLang="en-US" sz="2400" b="1">
                <a:solidFill>
                  <a:srgbClr val="CC33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</a:p>
          <a:p>
            <a:pPr eaLnBrk="1" hangingPunct="1"/>
            <a:endParaRPr lang="sr-Latn-CS" altLang="en-US" sz="2400" b="1">
              <a:solidFill>
                <a:srgbClr val="CC33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/>
            <a:r>
              <a:rPr lang="sr-Latn-CS" altLang="en-US" sz="2400" b="1">
                <a:effectLst>
                  <a:outerShdw blurRad="38100" dist="38100" dir="2700000" algn="tl">
                    <a:srgbClr val="010199"/>
                  </a:outerShdw>
                </a:effectLst>
              </a:rPr>
              <a:t> Zona orbicularis</a:t>
            </a:r>
          </a:p>
          <a:p>
            <a:pPr eaLnBrk="1" hangingPunct="1"/>
            <a:r>
              <a:rPr lang="sr-Latn-CS" altLang="en-US" sz="2400" b="1">
                <a:effectLst>
                  <a:outerShdw blurRad="38100" dist="38100" dir="2700000" algn="tl">
                    <a:srgbClr val="010199"/>
                  </a:outerShdw>
                </a:effectLst>
              </a:rPr>
              <a:t> Lig. iliofemorale</a:t>
            </a:r>
          </a:p>
          <a:p>
            <a:pPr eaLnBrk="1" hangingPunct="1"/>
            <a:r>
              <a:rPr lang="sr-Latn-CS" altLang="en-US" sz="2400" b="1">
                <a:effectLst>
                  <a:outerShdw blurRad="38100" dist="38100" dir="2700000" algn="tl">
                    <a:srgbClr val="010199"/>
                  </a:outerShdw>
                </a:effectLst>
              </a:rPr>
              <a:t> Lig. pubofemorale</a:t>
            </a:r>
          </a:p>
          <a:p>
            <a:pPr eaLnBrk="1" hangingPunct="1"/>
            <a:r>
              <a:rPr lang="sr-Latn-CS" altLang="en-US" sz="2400" b="1">
                <a:effectLst>
                  <a:outerShdw blurRad="38100" dist="38100" dir="2700000" algn="tl">
                    <a:srgbClr val="010199"/>
                  </a:outerShdw>
                </a:effectLst>
              </a:rPr>
              <a:t> Lig. ischiofemorale</a:t>
            </a:r>
          </a:p>
          <a:p>
            <a:pPr eaLnBrk="1" hangingPunct="1"/>
            <a:r>
              <a:rPr lang="sr-Latn-CS" altLang="en-US" sz="2400" b="1">
                <a:effectLst>
                  <a:outerShdw blurRad="38100" dist="38100" dir="2700000" algn="tl">
                    <a:srgbClr val="010199"/>
                  </a:outerShdw>
                </a:effectLst>
              </a:rPr>
              <a:t> Lig. transversum acetabuli</a:t>
            </a:r>
          </a:p>
          <a:p>
            <a:pPr eaLnBrk="1" hangingPunct="1"/>
            <a:r>
              <a:rPr lang="sr-Latn-CS" altLang="en-US" sz="2400" b="1">
                <a:effectLst>
                  <a:outerShdw blurRad="38100" dist="38100" dir="2700000" algn="tl">
                    <a:srgbClr val="010199"/>
                  </a:outerShdw>
                </a:effectLst>
              </a:rPr>
              <a:t> Lig. capitis femoris</a:t>
            </a:r>
            <a:r>
              <a:rPr lang="sr-Latn-CS" altLang="en-US" sz="2400"/>
              <a:t> 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elvisAPLabelle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untitled 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 l="2763" t="15555" r="11572"/>
          <a:stretch>
            <a:fillRect/>
          </a:stretch>
        </p:blipFill>
        <p:spPr>
          <a:xfrm>
            <a:off x="4267200" y="0"/>
            <a:ext cx="4724400" cy="6858000"/>
          </a:xfrm>
          <a:noFill/>
          <a:ln/>
        </p:spPr>
      </p:pic>
      <p:sp>
        <p:nvSpPr>
          <p:cNvPr id="7171" name="WordArt 6"/>
          <p:cNvSpPr>
            <a:spLocks noChangeArrowheads="1" noChangeShapeType="1" noTextEdit="1"/>
          </p:cNvSpPr>
          <p:nvPr/>
        </p:nvSpPr>
        <p:spPr bwMode="auto">
          <a:xfrm rot="19907238">
            <a:off x="-606425" y="2514600"/>
            <a:ext cx="4568825" cy="1781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>
                <a:ln w="9525" cmpd="sng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Impact"/>
              </a:rPr>
              <a:t>Ossa</a:t>
            </a:r>
          </a:p>
          <a:p>
            <a:pPr algn="ctr"/>
            <a:r>
              <a:rPr lang="en-US" sz="3600">
                <a:ln w="9525" cmpd="sng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Impact"/>
              </a:rPr>
              <a:t> membri</a:t>
            </a:r>
          </a:p>
          <a:p>
            <a:pPr algn="ctr"/>
            <a:r>
              <a:rPr lang="en-US" sz="3600">
                <a:ln w="9525" cmpd="sng">
                  <a:solidFill>
                    <a:schemeClr val="tx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Impact"/>
              </a:rPr>
              <a:t> inferioris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DC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femurd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28600" y="685800"/>
            <a:ext cx="4038600" cy="5791200"/>
          </a:xfrm>
          <a:noFill/>
          <a:ln/>
        </p:spPr>
      </p:pic>
      <p:pic>
        <p:nvPicPr>
          <p:cNvPr id="34819" name="Picture 7" descr="socketd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67200" y="1219200"/>
            <a:ext cx="4495800" cy="4876800"/>
          </a:xfrm>
          <a:noFill/>
          <a:ln/>
        </p:spPr>
      </p:pic>
      <p:sp>
        <p:nvSpPr>
          <p:cNvPr id="34820" name="Text Box 8"/>
          <p:cNvSpPr txBox="1">
            <a:spLocks noChangeArrowheads="1"/>
          </p:cNvSpPr>
          <p:nvPr/>
        </p:nvSpPr>
        <p:spPr bwMode="auto">
          <a:xfrm>
            <a:off x="2057400" y="228600"/>
            <a:ext cx="5916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800" b="1">
                <a:solidFill>
                  <a:srgbClr val="9933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Lig. capitis femoris</a:t>
            </a:r>
            <a:endParaRPr lang="en-US" altLang="en-US" sz="2800" b="1">
              <a:solidFill>
                <a:srgbClr val="9933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4821" name="AutoShape 9"/>
          <p:cNvSpPr>
            <a:spLocks noChangeArrowheads="1"/>
          </p:cNvSpPr>
          <p:nvPr/>
        </p:nvSpPr>
        <p:spPr bwMode="auto">
          <a:xfrm rot="18896620">
            <a:off x="1200151" y="1331912"/>
            <a:ext cx="1744662" cy="246063"/>
          </a:xfrm>
          <a:prstGeom prst="leftArrow">
            <a:avLst>
              <a:gd name="adj1" fmla="val 50000"/>
              <a:gd name="adj2" fmla="val 177258"/>
            </a:avLst>
          </a:prstGeom>
          <a:solidFill>
            <a:srgbClr val="FF9900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utoUpdateAnimBg="0"/>
      <p:bldP spid="34821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6"/>
          <p:cNvSpPr txBox="1">
            <a:spLocks noChangeArrowheads="1"/>
          </p:cNvSpPr>
          <p:nvPr/>
        </p:nvSpPr>
        <p:spPr bwMode="auto">
          <a:xfrm>
            <a:off x="0" y="457200"/>
            <a:ext cx="44973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800" b="1">
                <a:latin typeface="Comic Sans MS" pitchFamily="66" charset="0"/>
              </a:rPr>
              <a:t>Механика зглоба кука</a:t>
            </a:r>
          </a:p>
        </p:txBody>
      </p:sp>
      <p:sp>
        <p:nvSpPr>
          <p:cNvPr id="35843" name="Text Box 7"/>
          <p:cNvSpPr txBox="1">
            <a:spLocks noChangeArrowheads="1"/>
          </p:cNvSpPr>
          <p:nvPr/>
        </p:nvSpPr>
        <p:spPr bwMode="auto">
          <a:xfrm>
            <a:off x="0" y="1524000"/>
            <a:ext cx="48006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Флексија (130</a:t>
            </a:r>
            <a:r>
              <a:rPr lang="en-US" altLang="en-US" sz="2400" b="1">
                <a:latin typeface="Comic Sans MS" pitchFamily="66" charset="0"/>
              </a:rPr>
              <a:t>°</a:t>
            </a:r>
            <a:r>
              <a:rPr lang="sr-Latn-CS" altLang="en-US" sz="2400" b="1">
                <a:latin typeface="Comic Sans MS" pitchFamily="66" charset="0"/>
              </a:rPr>
              <a:t>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Екстензија (13</a:t>
            </a:r>
            <a:r>
              <a:rPr lang="en-US" altLang="en-US" sz="2400" b="1">
                <a:latin typeface="Comic Sans MS" pitchFamily="66" charset="0"/>
              </a:rPr>
              <a:t>°</a:t>
            </a:r>
            <a:r>
              <a:rPr lang="sr-Latn-CS" altLang="en-US" sz="2400" b="1">
                <a:latin typeface="Comic Sans MS" pitchFamily="66" charset="0"/>
              </a:rPr>
              <a:t>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Абдукција (45°)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Адукција (</a:t>
            </a:r>
            <a:r>
              <a:rPr lang="sr-Latn-CS" altLang="en-US" sz="2000" b="1">
                <a:latin typeface="Comic Sans MS" pitchFamily="66" charset="0"/>
              </a:rPr>
              <a:t>ограничена</a:t>
            </a:r>
            <a:r>
              <a:rPr lang="sr-Latn-CS" altLang="en-US" sz="2400" b="1">
                <a:latin typeface="Comic Sans MS" pitchFamily="66" charset="0"/>
              </a:rPr>
              <a:t>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Спољашња ротација (13°)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Унутрашња ротација (35°)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400" b="1">
                <a:latin typeface="Comic Sans MS" pitchFamily="66" charset="0"/>
              </a:rPr>
              <a:t>Кружно кретање</a:t>
            </a:r>
            <a:endParaRPr lang="en-US" altLang="en-US" sz="2400" b="1">
              <a:latin typeface="Comic Sans MS" pitchFamily="66" charset="0"/>
            </a:endParaRPr>
          </a:p>
        </p:txBody>
      </p:sp>
      <p:pic>
        <p:nvPicPr>
          <p:cNvPr id="35844" name="Picture 9" descr="Pelvis"/>
          <p:cNvPicPr>
            <a:picLocks noChangeAspect="1" noChangeArrowheads="1"/>
          </p:cNvPicPr>
          <p:nvPr/>
        </p:nvPicPr>
        <p:blipFill>
          <a:blip r:embed="rId3" cstate="print"/>
          <a:srcRect l="6000" t="9149" r="6000" b="10001"/>
          <a:stretch>
            <a:fillRect/>
          </a:stretch>
        </p:blipFill>
        <p:spPr bwMode="auto">
          <a:xfrm>
            <a:off x="4419600" y="1447800"/>
            <a:ext cx="419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scan0008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381000" y="914400"/>
            <a:ext cx="8153400" cy="343535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3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9400"/>
            <a:ext cx="6859588" cy="485775"/>
          </a:xfrm>
        </p:spPr>
        <p:txBody>
          <a:bodyPr/>
          <a:lstStyle/>
          <a:p>
            <a:pPr eaLnBrk="1" hangingPunct="1"/>
            <a:r>
              <a:rPr lang="sr-Latn-CS" altLang="en-US" sz="2400" b="1" i="1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</a:rPr>
              <a:t>Luxatio (ишчашење) главе бутне кости:</a:t>
            </a:r>
          </a:p>
        </p:txBody>
      </p:sp>
      <p:sp>
        <p:nvSpPr>
          <p:cNvPr id="37891" name="Text Box 14"/>
          <p:cNvSpPr txBox="1">
            <a:spLocks noChangeArrowheads="1"/>
          </p:cNvSpPr>
          <p:nvPr/>
        </p:nvSpPr>
        <p:spPr bwMode="auto">
          <a:xfrm>
            <a:off x="609600" y="1828800"/>
            <a:ext cx="830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9933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Luxatio obturatoria – између lig. pubofemorale и lig. ischiofemorale</a:t>
            </a:r>
            <a:endParaRPr lang="en-US" altLang="en-US" b="1">
              <a:solidFill>
                <a:srgbClr val="993366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7892" name="Text Box 16"/>
          <p:cNvSpPr txBox="1">
            <a:spLocks noChangeArrowheads="1"/>
          </p:cNvSpPr>
          <p:nvPr/>
        </p:nvSpPr>
        <p:spPr bwMode="auto">
          <a:xfrm>
            <a:off x="533400" y="1447800"/>
            <a:ext cx="8305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Latn-CS" altLang="en-US" b="1">
                <a:solidFill>
                  <a:srgbClr val="33996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Luxatio ischiadica – између lig. iliofemorale и lig. ischiofemorale</a:t>
            </a:r>
            <a:endParaRPr lang="en-US" altLang="en-US">
              <a:solidFill>
                <a:srgbClr val="339966"/>
              </a:solidFill>
            </a:endParaRPr>
          </a:p>
        </p:txBody>
      </p:sp>
      <p:sp>
        <p:nvSpPr>
          <p:cNvPr id="37893" name="Rectangle 17"/>
          <p:cNvSpPr>
            <a:spLocks noChangeArrowheads="1"/>
          </p:cNvSpPr>
          <p:nvPr/>
        </p:nvSpPr>
        <p:spPr bwMode="auto">
          <a:xfrm>
            <a:off x="304800" y="1066800"/>
            <a:ext cx="7448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Luxatio pubica – између lig. iliofemorale и lig. pubofemorale</a:t>
            </a:r>
            <a:endParaRPr lang="en-US" altLang="en-US" b="1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37894" name="Picture 31" descr="Pelvis"/>
          <p:cNvPicPr>
            <a:picLocks noChangeAspect="1" noChangeArrowheads="1"/>
          </p:cNvPicPr>
          <p:nvPr/>
        </p:nvPicPr>
        <p:blipFill>
          <a:blip r:embed="rId3" cstate="print"/>
          <a:srcRect l="6000" t="9149" r="6000" b="10001"/>
          <a:stretch>
            <a:fillRect/>
          </a:stretch>
        </p:blipFill>
        <p:spPr bwMode="auto">
          <a:xfrm>
            <a:off x="1981200" y="2590800"/>
            <a:ext cx="4191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utoUpdateAnimBg="0"/>
      <p:bldP spid="3789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5F5F5F"/>
            </a:gs>
            <a:gs pos="50000">
              <a:srgbClr val="C0C0C0"/>
            </a:gs>
            <a:gs pos="100000">
              <a:srgbClr val="5F5F5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11%20Anatomy%20Foot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14800" y="0"/>
            <a:ext cx="5029200" cy="6858000"/>
          </a:xfrm>
          <a:noFill/>
          <a:ln/>
        </p:spPr>
      </p:pic>
      <p:sp>
        <p:nvSpPr>
          <p:cNvPr id="38915" name="WordArt 3"/>
          <p:cNvSpPr>
            <a:spLocks noChangeArrowheads="1" noChangeShapeType="1" noTextEdit="1"/>
          </p:cNvSpPr>
          <p:nvPr/>
        </p:nvSpPr>
        <p:spPr bwMode="auto">
          <a:xfrm>
            <a:off x="304800" y="2057400"/>
            <a:ext cx="3657600" cy="259080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6" lon="19439995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50000">
                      <a:srgbClr val="707070"/>
                    </a:gs>
                    <a:gs pos="100000">
                      <a:srgbClr val="FFFFFF"/>
                    </a:gs>
                  </a:gsLst>
                  <a:lin ang="18900000" scaled="1"/>
                </a:gradFill>
                <a:latin typeface="Impact"/>
              </a:rPr>
              <a:t>ARTICULATIO</a:t>
            </a:r>
          </a:p>
          <a:p>
            <a:pPr algn="ctr"/>
            <a:r>
              <a:rPr lang="en-US" sz="3600">
                <a:ln w="9525" cmpd="sng">
                  <a:round/>
                  <a:headEnd/>
                  <a:tailEnd/>
                </a:ln>
                <a:gradFill rotWithShape="1">
                  <a:gsLst>
                    <a:gs pos="0">
                      <a:srgbClr val="FFFFFF"/>
                    </a:gs>
                    <a:gs pos="50000">
                      <a:srgbClr val="707070"/>
                    </a:gs>
                    <a:gs pos="100000">
                      <a:srgbClr val="FFFFFF"/>
                    </a:gs>
                  </a:gsLst>
                  <a:lin ang="18900000" scaled="1"/>
                </a:gradFill>
                <a:latin typeface="Impact"/>
              </a:rPr>
              <a:t>GENUS</a:t>
            </a: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77813"/>
            <a:ext cx="8001000" cy="1139825"/>
          </a:xfrm>
        </p:spPr>
        <p:txBody>
          <a:bodyPr/>
          <a:lstStyle/>
          <a:p>
            <a:pPr eaLnBrk="1" hangingPunct="1"/>
            <a:r>
              <a:rPr lang="en-US" altLang="en-US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ARTICULATIO</a:t>
            </a:r>
            <a:r>
              <a:rPr lang="sr-Latn-CS" altLang="en-US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/>
            </a:r>
            <a:br>
              <a:rPr lang="sr-Latn-CS" altLang="en-US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</a:br>
            <a:r>
              <a:rPr lang="sr-Latn-CS" altLang="en-US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GENUS</a:t>
            </a:r>
            <a:endParaRPr lang="en-US" altLang="en-US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itchFamily="49" charset="0"/>
            </a:endParaRPr>
          </a:p>
        </p:txBody>
      </p:sp>
      <p:sp>
        <p:nvSpPr>
          <p:cNvPr id="39939" name="Text Box 6"/>
          <p:cNvSpPr txBox="1">
            <a:spLocks noChangeArrowheads="1"/>
          </p:cNvSpPr>
          <p:nvPr/>
        </p:nvSpPr>
        <p:spPr bwMode="auto">
          <a:xfrm>
            <a:off x="4495800" y="2286000"/>
            <a:ext cx="419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sr-Latn-CS" altLang="en-US"/>
          </a:p>
        </p:txBody>
      </p:sp>
      <p:sp>
        <p:nvSpPr>
          <p:cNvPr id="39940" name="Rectangle 7"/>
          <p:cNvSpPr>
            <a:spLocks noChangeArrowheads="1"/>
          </p:cNvSpPr>
          <p:nvPr/>
        </p:nvSpPr>
        <p:spPr bwMode="auto">
          <a:xfrm>
            <a:off x="2667000" y="1905000"/>
            <a:ext cx="632460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400" b="1" u="sng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Зглобне површине: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sr-Latn-CS" altLang="en-US" sz="2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Condylus lateralis et medialis </a:t>
            </a:r>
            <a:r>
              <a:rPr lang="en-U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fem</a:t>
            </a:r>
            <a:r>
              <a:rPr lang="en-U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</a:t>
            </a: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en-U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sr-Latn-CS" altLang="en-US" sz="2000" b="1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Facies patellaris (femur)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sr-Latn-CS" altLang="en-US" sz="2000" b="1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Facies articularis superior (tibia)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Meniscus medialis ( C )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Meniscus lateralis ( O )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endParaRPr lang="sr-Latn-CS" altLang="en-US" sz="2000" b="1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spcBef>
                <a:spcPct val="20000"/>
              </a:spcBef>
            </a:pPr>
            <a:r>
              <a:rPr lang="sr-Latn-CS" altLang="en-US" sz="2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Facies articularis (patella)</a:t>
            </a:r>
            <a:r>
              <a:rPr lang="sr-Latn-CS" altLang="en-US" sz="2000">
                <a:solidFill>
                  <a:srgbClr val="080808"/>
                </a:solidFill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9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KneeAPRigh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0"/>
            <a:ext cx="4038600" cy="6858000"/>
          </a:xfrm>
          <a:noFill/>
          <a:ln/>
        </p:spPr>
      </p:pic>
      <p:pic>
        <p:nvPicPr>
          <p:cNvPr id="40963" name="Picture 3" descr="KneeAPRigh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0"/>
            <a:ext cx="3452813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KneeLatRigh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0"/>
            <a:ext cx="4038600" cy="6858000"/>
          </a:xfrm>
          <a:noFill/>
          <a:ln/>
        </p:spPr>
      </p:pic>
      <p:pic>
        <p:nvPicPr>
          <p:cNvPr id="41987" name="Picture 3" descr="KneeLatRigh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0150" y="0"/>
            <a:ext cx="360045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bursae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lum contrast="18000"/>
          </a:blip>
          <a:srcRect/>
          <a:stretch>
            <a:fillRect/>
          </a:stretch>
        </p:blipFill>
        <p:spPr>
          <a:xfrm>
            <a:off x="2209800" y="0"/>
            <a:ext cx="6934200" cy="6858000"/>
          </a:xfrm>
          <a:noFill/>
          <a:ln/>
        </p:spPr>
      </p:pic>
      <p:sp>
        <p:nvSpPr>
          <p:cNvPr id="43011" name="Text Box 6"/>
          <p:cNvSpPr txBox="1">
            <a:spLocks noChangeArrowheads="1"/>
          </p:cNvSpPr>
          <p:nvPr/>
        </p:nvSpPr>
        <p:spPr bwMode="auto">
          <a:xfrm>
            <a:off x="1295400" y="1371600"/>
            <a:ext cx="403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 i="1">
                <a:solidFill>
                  <a:srgbClr val="CC0000"/>
                </a:solidFill>
              </a:rPr>
              <a:t>Bursa suprapatellaris</a:t>
            </a:r>
            <a:endParaRPr lang="en-US" altLang="en-US" sz="2400" b="1" i="1">
              <a:solidFill>
                <a:srgbClr val="CC0000"/>
              </a:solidFill>
            </a:endParaRPr>
          </a:p>
        </p:txBody>
      </p:sp>
      <p:sp>
        <p:nvSpPr>
          <p:cNvPr id="43012" name="Text Box 7"/>
          <p:cNvSpPr txBox="1">
            <a:spLocks noChangeArrowheads="1"/>
          </p:cNvSpPr>
          <p:nvPr/>
        </p:nvSpPr>
        <p:spPr bwMode="auto">
          <a:xfrm>
            <a:off x="0" y="3124200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 i="1">
                <a:solidFill>
                  <a:srgbClr val="CC0000"/>
                </a:solidFill>
              </a:rPr>
              <a:t>Bursa subcutanea prepatellaris</a:t>
            </a:r>
            <a:endParaRPr lang="en-US" altLang="en-US" sz="2400" b="1" i="1">
              <a:solidFill>
                <a:srgbClr val="CC0000"/>
              </a:solidFill>
            </a:endParaRPr>
          </a:p>
        </p:txBody>
      </p:sp>
      <p:sp>
        <p:nvSpPr>
          <p:cNvPr id="43013" name="Text Box 8"/>
          <p:cNvSpPr txBox="1">
            <a:spLocks noChangeArrowheads="1"/>
          </p:cNvSpPr>
          <p:nvPr/>
        </p:nvSpPr>
        <p:spPr bwMode="auto">
          <a:xfrm>
            <a:off x="685800" y="45720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 i="1">
                <a:solidFill>
                  <a:srgbClr val="CC0000"/>
                </a:solidFill>
              </a:rPr>
              <a:t>Bursa infrapatellaris profunda</a:t>
            </a:r>
            <a:endParaRPr lang="en-US" altLang="en-US" sz="2400" b="1" i="1">
              <a:solidFill>
                <a:srgbClr val="CC0000"/>
              </a:solidFill>
            </a:endParaRPr>
          </a:p>
        </p:txBody>
      </p:sp>
      <p:sp>
        <p:nvSpPr>
          <p:cNvPr id="43014" name="Rectangle 10"/>
          <p:cNvSpPr>
            <a:spLocks noChangeArrowheads="1"/>
          </p:cNvSpPr>
          <p:nvPr/>
        </p:nvSpPr>
        <p:spPr bwMode="auto">
          <a:xfrm>
            <a:off x="609600" y="6096000"/>
            <a:ext cx="518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400" b="1" i="1">
                <a:solidFill>
                  <a:srgbClr val="CC0000"/>
                </a:solidFill>
              </a:rPr>
              <a:t>Bursa subcutanea infrapatellaris</a:t>
            </a:r>
            <a:endParaRPr lang="en-US" altLang="en-US" sz="2400" b="1" i="1">
              <a:solidFill>
                <a:srgbClr val="CC0000"/>
              </a:solidFill>
            </a:endParaRPr>
          </a:p>
        </p:txBody>
      </p:sp>
      <p:sp>
        <p:nvSpPr>
          <p:cNvPr id="43015" name="AutoShape 11"/>
          <p:cNvSpPr>
            <a:spLocks noChangeArrowheads="1"/>
          </p:cNvSpPr>
          <p:nvPr/>
        </p:nvSpPr>
        <p:spPr bwMode="auto">
          <a:xfrm rot="20961932">
            <a:off x="4572000" y="1301750"/>
            <a:ext cx="1752600" cy="152400"/>
          </a:xfrm>
          <a:prstGeom prst="rightArrow">
            <a:avLst>
              <a:gd name="adj1" fmla="val 50000"/>
              <a:gd name="adj2" fmla="val 287500"/>
            </a:avLst>
          </a:prstGeom>
          <a:solidFill>
            <a:srgbClr val="0000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43016" name="AutoShape 15"/>
          <p:cNvSpPr>
            <a:spLocks noChangeArrowheads="1"/>
          </p:cNvSpPr>
          <p:nvPr/>
        </p:nvSpPr>
        <p:spPr bwMode="auto">
          <a:xfrm rot="20282607">
            <a:off x="3806825" y="2874963"/>
            <a:ext cx="1065213" cy="173037"/>
          </a:xfrm>
          <a:prstGeom prst="rightArrow">
            <a:avLst>
              <a:gd name="adj1" fmla="val 50000"/>
              <a:gd name="adj2" fmla="val 153900"/>
            </a:avLst>
          </a:prstGeom>
          <a:solidFill>
            <a:srgbClr val="0000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43017" name="AutoShape 16"/>
          <p:cNvSpPr>
            <a:spLocks noChangeArrowheads="1"/>
          </p:cNvSpPr>
          <p:nvPr/>
        </p:nvSpPr>
        <p:spPr bwMode="auto">
          <a:xfrm rot="20104589">
            <a:off x="4338638" y="4173538"/>
            <a:ext cx="1600200" cy="152400"/>
          </a:xfrm>
          <a:prstGeom prst="rightArrow">
            <a:avLst>
              <a:gd name="adj1" fmla="val 50000"/>
              <a:gd name="adj2" fmla="val 262500"/>
            </a:avLst>
          </a:prstGeom>
          <a:solidFill>
            <a:srgbClr val="0000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43018" name="AutoShape 17"/>
          <p:cNvSpPr>
            <a:spLocks noChangeArrowheads="1"/>
          </p:cNvSpPr>
          <p:nvPr/>
        </p:nvSpPr>
        <p:spPr bwMode="auto">
          <a:xfrm rot="19565623">
            <a:off x="4792663" y="5616575"/>
            <a:ext cx="1600200" cy="152400"/>
          </a:xfrm>
          <a:prstGeom prst="rightArrow">
            <a:avLst>
              <a:gd name="adj1" fmla="val 50000"/>
              <a:gd name="adj2" fmla="val 262500"/>
            </a:avLst>
          </a:prstGeom>
          <a:solidFill>
            <a:srgbClr val="000099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  <p:bldP spid="43013" grpId="0" autoUpdateAnimBg="0"/>
      <p:bldP spid="43014" grpId="0" autoUpdateAnimBg="0"/>
      <p:bldP spid="43015" grpId="0" animBg="1" autoUpdateAnimBg="0"/>
      <p:bldP spid="43016" grpId="0" animBg="1" autoUpdateAnimBg="0"/>
      <p:bldP spid="43017" grpId="0" animBg="1" autoUpdateAnimBg="0"/>
      <p:bldP spid="43018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7" descr="scan0031vez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>
          <a:xfrm>
            <a:off x="152400" y="304800"/>
            <a:ext cx="4495800" cy="64008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f8-1a_appendicular_skel_c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lum contrast="6000"/>
          </a:blip>
          <a:srcRect t="2299"/>
          <a:stretch>
            <a:fillRect/>
          </a:stretch>
        </p:blipFill>
        <p:spPr>
          <a:xfrm>
            <a:off x="0" y="0"/>
            <a:ext cx="4419600" cy="6858000"/>
          </a:xfrm>
          <a:noFill/>
          <a:ln/>
        </p:spPr>
      </p:pic>
      <p:pic>
        <p:nvPicPr>
          <p:cNvPr id="8195" name="Picture 12" descr="Skelet nog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clrChange>
              <a:clrFrom>
                <a:srgbClr val="0C0B09"/>
              </a:clrFrom>
              <a:clrTo>
                <a:srgbClr val="0C0B09">
                  <a:alpha val="0"/>
                </a:srgbClr>
              </a:clrTo>
            </a:clrChange>
          </a:blip>
          <a:srcRect l="3572" r="3572"/>
          <a:stretch>
            <a:fillRect/>
          </a:stretch>
        </p:blipFill>
        <p:spPr>
          <a:xfrm>
            <a:off x="6553200" y="0"/>
            <a:ext cx="1981200" cy="6858000"/>
          </a:xfrm>
          <a:noFill/>
          <a:ln/>
        </p:spPr>
      </p:pic>
      <p:sp>
        <p:nvSpPr>
          <p:cNvPr id="8196" name="Rectangle 13"/>
          <p:cNvSpPr>
            <a:spLocks noChangeArrowheads="1"/>
          </p:cNvSpPr>
          <p:nvPr/>
        </p:nvSpPr>
        <p:spPr bwMode="auto">
          <a:xfrm>
            <a:off x="4419600" y="457200"/>
            <a:ext cx="229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solidFill>
                  <a:srgbClr val="FFCC00"/>
                </a:solidFill>
              </a:rPr>
              <a:t>Cingulum pelvicum</a:t>
            </a:r>
          </a:p>
        </p:txBody>
      </p:sp>
      <p:sp>
        <p:nvSpPr>
          <p:cNvPr id="8197" name="Rectangle 15"/>
          <p:cNvSpPr>
            <a:spLocks noChangeArrowheads="1"/>
          </p:cNvSpPr>
          <p:nvPr/>
        </p:nvSpPr>
        <p:spPr bwMode="auto">
          <a:xfrm>
            <a:off x="7543800" y="3352800"/>
            <a:ext cx="1143000" cy="35052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198" name="Rectangle 17"/>
          <p:cNvSpPr>
            <a:spLocks noChangeArrowheads="1"/>
          </p:cNvSpPr>
          <p:nvPr/>
        </p:nvSpPr>
        <p:spPr bwMode="auto">
          <a:xfrm>
            <a:off x="6553200" y="3276600"/>
            <a:ext cx="457200" cy="1524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199" name="Rectangle 18"/>
          <p:cNvSpPr>
            <a:spLocks noChangeArrowheads="1"/>
          </p:cNvSpPr>
          <p:nvPr/>
        </p:nvSpPr>
        <p:spPr bwMode="auto">
          <a:xfrm>
            <a:off x="6477000" y="3962400"/>
            <a:ext cx="457200" cy="3048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0" name="Rectangle 19"/>
          <p:cNvSpPr>
            <a:spLocks noChangeArrowheads="1"/>
          </p:cNvSpPr>
          <p:nvPr/>
        </p:nvSpPr>
        <p:spPr bwMode="auto">
          <a:xfrm>
            <a:off x="6553200" y="5638800"/>
            <a:ext cx="304800" cy="6858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1" name="Rectangle 20"/>
          <p:cNvSpPr>
            <a:spLocks noChangeArrowheads="1"/>
          </p:cNvSpPr>
          <p:nvPr/>
        </p:nvSpPr>
        <p:spPr bwMode="auto">
          <a:xfrm>
            <a:off x="7391400" y="6400800"/>
            <a:ext cx="228600" cy="4572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2" name="Rectangle 21"/>
          <p:cNvSpPr>
            <a:spLocks noChangeArrowheads="1"/>
          </p:cNvSpPr>
          <p:nvPr/>
        </p:nvSpPr>
        <p:spPr bwMode="auto">
          <a:xfrm>
            <a:off x="7086600" y="1524000"/>
            <a:ext cx="1524000" cy="1524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3" name="Rectangle 22"/>
          <p:cNvSpPr>
            <a:spLocks noChangeArrowheads="1"/>
          </p:cNvSpPr>
          <p:nvPr/>
        </p:nvSpPr>
        <p:spPr bwMode="auto">
          <a:xfrm>
            <a:off x="6477000" y="6477000"/>
            <a:ext cx="304800" cy="1524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8153400" y="1219200"/>
            <a:ext cx="609600" cy="1524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5" name="Rectangle 24"/>
          <p:cNvSpPr>
            <a:spLocks noChangeArrowheads="1"/>
          </p:cNvSpPr>
          <p:nvPr/>
        </p:nvSpPr>
        <p:spPr bwMode="auto">
          <a:xfrm>
            <a:off x="6324600" y="3581400"/>
            <a:ext cx="533400" cy="16764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6" name="Rectangle 25"/>
          <p:cNvSpPr>
            <a:spLocks noChangeArrowheads="1"/>
          </p:cNvSpPr>
          <p:nvPr/>
        </p:nvSpPr>
        <p:spPr bwMode="auto">
          <a:xfrm>
            <a:off x="6705600" y="5638800"/>
            <a:ext cx="381000" cy="228600"/>
          </a:xfrm>
          <a:prstGeom prst="rect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7" name="Oval 26"/>
          <p:cNvSpPr>
            <a:spLocks noChangeArrowheads="1"/>
          </p:cNvSpPr>
          <p:nvPr/>
        </p:nvSpPr>
        <p:spPr bwMode="auto">
          <a:xfrm>
            <a:off x="7467600" y="5410200"/>
            <a:ext cx="152400" cy="3810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8" name="Oval 27"/>
          <p:cNvSpPr>
            <a:spLocks noChangeArrowheads="1"/>
          </p:cNvSpPr>
          <p:nvPr/>
        </p:nvSpPr>
        <p:spPr bwMode="auto">
          <a:xfrm>
            <a:off x="7391400" y="6096000"/>
            <a:ext cx="304800" cy="3048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09" name="Oval 28"/>
          <p:cNvSpPr>
            <a:spLocks noChangeArrowheads="1"/>
          </p:cNvSpPr>
          <p:nvPr/>
        </p:nvSpPr>
        <p:spPr bwMode="auto">
          <a:xfrm>
            <a:off x="7391400" y="5486400"/>
            <a:ext cx="228600" cy="2286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0" name="Oval 29"/>
          <p:cNvSpPr>
            <a:spLocks noChangeArrowheads="1"/>
          </p:cNvSpPr>
          <p:nvPr/>
        </p:nvSpPr>
        <p:spPr bwMode="auto">
          <a:xfrm>
            <a:off x="7010400" y="1371600"/>
            <a:ext cx="152400" cy="3048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1" name="Oval 30"/>
          <p:cNvSpPr>
            <a:spLocks noChangeArrowheads="1"/>
          </p:cNvSpPr>
          <p:nvPr/>
        </p:nvSpPr>
        <p:spPr bwMode="auto">
          <a:xfrm>
            <a:off x="6781800" y="4572000"/>
            <a:ext cx="228600" cy="1524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2" name="Oval 31"/>
          <p:cNvSpPr>
            <a:spLocks noChangeArrowheads="1"/>
          </p:cNvSpPr>
          <p:nvPr/>
        </p:nvSpPr>
        <p:spPr bwMode="auto">
          <a:xfrm>
            <a:off x="7315200" y="6553200"/>
            <a:ext cx="152400" cy="3048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3" name="Oval 32"/>
          <p:cNvSpPr>
            <a:spLocks noChangeArrowheads="1"/>
          </p:cNvSpPr>
          <p:nvPr/>
        </p:nvSpPr>
        <p:spPr bwMode="auto">
          <a:xfrm>
            <a:off x="7467600" y="5867400"/>
            <a:ext cx="228600" cy="2286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4" name="Oval 33"/>
          <p:cNvSpPr>
            <a:spLocks noChangeArrowheads="1"/>
          </p:cNvSpPr>
          <p:nvPr/>
        </p:nvSpPr>
        <p:spPr bwMode="auto">
          <a:xfrm>
            <a:off x="7391400" y="5105400"/>
            <a:ext cx="152400" cy="2286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5" name="Oval 34"/>
          <p:cNvSpPr>
            <a:spLocks noChangeArrowheads="1"/>
          </p:cNvSpPr>
          <p:nvPr/>
        </p:nvSpPr>
        <p:spPr bwMode="auto">
          <a:xfrm>
            <a:off x="7467600" y="3581400"/>
            <a:ext cx="152400" cy="2286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6" name="Oval 35"/>
          <p:cNvSpPr>
            <a:spLocks noChangeArrowheads="1"/>
          </p:cNvSpPr>
          <p:nvPr/>
        </p:nvSpPr>
        <p:spPr bwMode="auto">
          <a:xfrm>
            <a:off x="7467600" y="5105400"/>
            <a:ext cx="228600" cy="304800"/>
          </a:xfrm>
          <a:prstGeom prst="ellipse">
            <a:avLst/>
          </a:prstGeom>
          <a:solidFill>
            <a:schemeClr val="tx2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8217" name="Rectangle 13"/>
          <p:cNvSpPr>
            <a:spLocks noChangeArrowheads="1"/>
          </p:cNvSpPr>
          <p:nvPr/>
        </p:nvSpPr>
        <p:spPr bwMode="auto">
          <a:xfrm>
            <a:off x="4343400" y="3657600"/>
            <a:ext cx="2070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CC00"/>
                </a:solidFill>
              </a:rPr>
              <a:t>Pars libera </a:t>
            </a:r>
            <a:br>
              <a:rPr lang="sr-Latn-CS" altLang="en-US" b="1">
                <a:solidFill>
                  <a:srgbClr val="FFCC00"/>
                </a:solidFill>
              </a:rPr>
            </a:br>
            <a:r>
              <a:rPr lang="sr-Latn-CS" altLang="en-US" b="1">
                <a:solidFill>
                  <a:srgbClr val="FFCC00"/>
                </a:solidFill>
              </a:rPr>
              <a:t>membri inferioris</a:t>
            </a:r>
            <a:endParaRPr lang="en-US" altLang="en-US" b="1">
              <a:solidFill>
                <a:srgbClr val="FFCC00"/>
              </a:solidFill>
            </a:endParaRPr>
          </a:p>
        </p:txBody>
      </p:sp>
      <p:sp>
        <p:nvSpPr>
          <p:cNvPr id="8218" name="Left Brace 28"/>
          <p:cNvSpPr>
            <a:spLocks/>
          </p:cNvSpPr>
          <p:nvPr/>
        </p:nvSpPr>
        <p:spPr bwMode="auto">
          <a:xfrm>
            <a:off x="5715000" y="914400"/>
            <a:ext cx="1066800" cy="5791200"/>
          </a:xfrm>
          <a:prstGeom prst="leftBrace">
            <a:avLst>
              <a:gd name="adj1" fmla="val 17869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scan001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47800" y="609600"/>
            <a:ext cx="5791200" cy="4826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poplit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>
          <a:xfrm>
            <a:off x="914400" y="1143000"/>
            <a:ext cx="6781800" cy="3805238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tibplat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685800"/>
            <a:ext cx="5181600" cy="46482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2"/>
          <p:cNvSpPr txBox="1">
            <a:spLocks noChangeArrowheads="1"/>
          </p:cNvSpPr>
          <p:nvPr/>
        </p:nvSpPr>
        <p:spPr bwMode="auto">
          <a:xfrm>
            <a:off x="0" y="304800"/>
            <a:ext cx="4419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600" b="1">
                <a:latin typeface="Comic Sans MS" pitchFamily="66" charset="0"/>
              </a:rPr>
              <a:t>Articulatio tibiofibularis</a:t>
            </a:r>
          </a:p>
        </p:txBody>
      </p:sp>
      <p:sp>
        <p:nvSpPr>
          <p:cNvPr id="48131" name="Text Box 13"/>
          <p:cNvSpPr txBox="1">
            <a:spLocks noChangeArrowheads="1"/>
          </p:cNvSpPr>
          <p:nvPr/>
        </p:nvSpPr>
        <p:spPr bwMode="auto">
          <a:xfrm>
            <a:off x="4191000" y="381000"/>
            <a:ext cx="4953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r-Cyrl-CS" altLang="en-US" sz="2000" b="1">
                <a:latin typeface="Comic Sans MS" pitchFamily="66" charset="0"/>
              </a:rPr>
              <a:t>ЗП</a:t>
            </a:r>
            <a:r>
              <a:rPr lang="sr-Latn-CS" altLang="en-US" sz="2000" b="1">
                <a:latin typeface="Comic Sans MS" pitchFamily="66" charset="0"/>
              </a:rPr>
              <a:t>: </a:t>
            </a:r>
            <a:r>
              <a:rPr lang="sr-Latn-CS" altLang="en-US" sz="2000" b="1" i="1">
                <a:latin typeface="Comic Sans MS" pitchFamily="66" charset="0"/>
              </a:rPr>
              <a:t>facies articularis fibularis </a:t>
            </a:r>
            <a:r>
              <a:rPr lang="sr-Latn-CS" altLang="en-US" b="1" i="1">
                <a:latin typeface="Comic Sans MS" pitchFamily="66" charset="0"/>
              </a:rPr>
              <a:t>(tibia)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r-Latn-CS" altLang="en-US" b="1" i="1">
                <a:latin typeface="Comic Sans MS" pitchFamily="66" charset="0"/>
              </a:rPr>
              <a:t>     </a:t>
            </a:r>
            <a:r>
              <a:rPr lang="sr-Latn-CS" altLang="en-US" sz="2000" b="1" i="1">
                <a:latin typeface="Comic Sans MS" pitchFamily="66" charset="0"/>
              </a:rPr>
              <a:t>facies articularis capitis fibulae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endParaRPr lang="sr-Latn-CS" altLang="en-US" sz="2000" b="1" i="1">
              <a:latin typeface="Comic Sans MS" pitchFamily="66" charset="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r-Cyrl-CS" altLang="en-US" sz="2000" b="1">
                <a:latin typeface="Comic Sans MS" pitchFamily="66" charset="0"/>
              </a:rPr>
              <a:t>Везe</a:t>
            </a:r>
            <a:r>
              <a:rPr lang="sr-Latn-CS" altLang="en-US" sz="2000" b="1">
                <a:latin typeface="Comic Sans MS" pitchFamily="66" charset="0"/>
              </a:rPr>
              <a:t>:</a:t>
            </a:r>
            <a:r>
              <a:rPr lang="sr-Latn-CS" altLang="en-US" sz="2000" b="1" i="1">
                <a:latin typeface="Comic Sans MS" pitchFamily="66" charset="0"/>
              </a:rPr>
              <a:t> lig. capitis fibulae anterius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r-Latn-CS" altLang="en-US" b="1" i="1"/>
              <a:t>             </a:t>
            </a:r>
            <a:r>
              <a:rPr lang="sr-Latn-CS" altLang="en-US" sz="2000" b="1" i="1">
                <a:latin typeface="Comic Sans MS" pitchFamily="66" charset="0"/>
              </a:rPr>
              <a:t>lig. capitis fibulae posterius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r-Latn-CS" altLang="en-US" sz="2000" b="1" i="1">
                <a:latin typeface="Comic Sans MS" pitchFamily="66" charset="0"/>
              </a:rPr>
              <a:t>       </a:t>
            </a:r>
            <a:r>
              <a:rPr lang="en-US" altLang="en-US" sz="2000" b="1" i="1">
                <a:latin typeface="Comic Sans MS" pitchFamily="66" charset="0"/>
              </a:rPr>
              <a:t>(</a:t>
            </a:r>
            <a:r>
              <a:rPr lang="sr-Latn-CS" altLang="en-US" sz="2000" b="1" i="1">
                <a:latin typeface="Comic Sans MS" pitchFamily="66" charset="0"/>
              </a:rPr>
              <a:t>membrana interossea cruris</a:t>
            </a:r>
            <a:r>
              <a:rPr lang="en-US" altLang="en-US" sz="2000" b="1" i="1">
                <a:latin typeface="Comic Sans MS" pitchFamily="66" charset="0"/>
              </a:rPr>
              <a:t>)</a:t>
            </a:r>
          </a:p>
        </p:txBody>
      </p:sp>
      <p:sp>
        <p:nvSpPr>
          <p:cNvPr id="48132" name="Text Box 15"/>
          <p:cNvSpPr txBox="1">
            <a:spLocks noChangeArrowheads="1"/>
          </p:cNvSpPr>
          <p:nvPr/>
        </p:nvSpPr>
        <p:spPr bwMode="auto">
          <a:xfrm>
            <a:off x="2057400" y="4572000"/>
            <a:ext cx="3048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800" b="1">
                <a:solidFill>
                  <a:srgbClr val="33CCFF"/>
                </a:solidFill>
                <a:latin typeface="Comic Sans MS" pitchFamily="66" charset="0"/>
              </a:rPr>
              <a:t>Syndesmosis tibiofibularis</a:t>
            </a:r>
          </a:p>
        </p:txBody>
      </p:sp>
      <p:sp>
        <p:nvSpPr>
          <p:cNvPr id="48133" name="Text Box 16"/>
          <p:cNvSpPr txBox="1">
            <a:spLocks noChangeArrowheads="1"/>
          </p:cNvSpPr>
          <p:nvPr/>
        </p:nvSpPr>
        <p:spPr bwMode="auto">
          <a:xfrm>
            <a:off x="4724400" y="4800600"/>
            <a:ext cx="4419600" cy="186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r-Cyrl-CS" altLang="en-US" sz="2400" b="1">
                <a:solidFill>
                  <a:srgbClr val="33CCFF"/>
                </a:solidFill>
                <a:latin typeface="Comic Sans MS" pitchFamily="66" charset="0"/>
              </a:rPr>
              <a:t>ЗП</a:t>
            </a:r>
            <a:r>
              <a:rPr lang="sr-Latn-CS" altLang="en-US" sz="2400" b="1">
                <a:solidFill>
                  <a:srgbClr val="33CCFF"/>
                </a:solidFill>
                <a:latin typeface="Comic Sans MS" pitchFamily="66" charset="0"/>
              </a:rPr>
              <a:t>:</a:t>
            </a:r>
            <a:r>
              <a:rPr lang="sr-Latn-CS" altLang="en-US">
                <a:solidFill>
                  <a:srgbClr val="33CCFF"/>
                </a:solidFill>
              </a:rPr>
              <a:t> </a:t>
            </a:r>
            <a:r>
              <a:rPr lang="sr-Latn-CS" altLang="en-US" sz="2000" b="1" i="1">
                <a:solidFill>
                  <a:srgbClr val="33CCFF"/>
                </a:solidFill>
                <a:latin typeface="Comic Sans MS" pitchFamily="66" charset="0"/>
              </a:rPr>
              <a:t>Incisura fibularis tibiae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r-Latn-CS" altLang="en-US" sz="2000" b="1" i="1">
                <a:solidFill>
                  <a:srgbClr val="33CCFF"/>
                </a:solidFill>
                <a:latin typeface="Comic Sans MS" pitchFamily="66" charset="0"/>
              </a:rPr>
              <a:t>     Extremitas inferior fibulae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endParaRPr lang="sr-Latn-CS" altLang="en-US" sz="2000" b="1" i="1">
              <a:solidFill>
                <a:srgbClr val="33CCFF"/>
              </a:solidFill>
              <a:latin typeface="Comic Sans MS" pitchFamily="66" charset="0"/>
            </a:endParaRP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r-Cyrl-CS" altLang="en-US" sz="2000" b="1">
                <a:solidFill>
                  <a:srgbClr val="33CCFF"/>
                </a:solidFill>
                <a:latin typeface="Comic Sans MS" pitchFamily="66" charset="0"/>
              </a:rPr>
              <a:t>Везe</a:t>
            </a:r>
            <a:r>
              <a:rPr lang="sr-Latn-CS" altLang="en-US" sz="2000" b="1">
                <a:solidFill>
                  <a:srgbClr val="33CCFF"/>
                </a:solidFill>
                <a:latin typeface="Comic Sans MS" pitchFamily="66" charset="0"/>
              </a:rPr>
              <a:t>: </a:t>
            </a:r>
            <a:r>
              <a:rPr lang="sr-Latn-CS" altLang="en-US" sz="2000" b="1" i="1">
                <a:solidFill>
                  <a:srgbClr val="33CCFF"/>
                </a:solidFill>
                <a:latin typeface="Comic Sans MS" pitchFamily="66" charset="0"/>
              </a:rPr>
              <a:t>Lig. tibiofibulare anterius 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r-Latn-CS" altLang="en-US" sz="2000" b="1" i="1">
                <a:solidFill>
                  <a:srgbClr val="33CCFF"/>
                </a:solidFill>
                <a:latin typeface="Comic Sans MS" pitchFamily="66" charset="0"/>
              </a:rPr>
              <a:t>       Lig. tibiofibulare posterius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sr-Latn-CS" altLang="en-US" sz="2000" b="1" i="1">
                <a:solidFill>
                  <a:srgbClr val="33CCFF"/>
                </a:solidFill>
                <a:latin typeface="Comic Sans MS" pitchFamily="66" charset="0"/>
              </a:rPr>
              <a:t>       membrana interossea cruris</a:t>
            </a:r>
            <a:endParaRPr lang="en-US" altLang="en-US" sz="2000" b="1" i="1">
              <a:solidFill>
                <a:srgbClr val="33CCFF"/>
              </a:solidFill>
              <a:latin typeface="Comic Sans MS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81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1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1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0"/>
            <a:ext cx="8077200" cy="609600"/>
          </a:xfrm>
          <a:solidFill>
            <a:srgbClr val="C0C0C0"/>
          </a:solidFill>
        </p:spPr>
        <p:txBody>
          <a:bodyPr/>
          <a:lstStyle/>
          <a:p>
            <a:pPr eaLnBrk="1" hangingPunct="1"/>
            <a:r>
              <a:rPr lang="sr-Latn-CS" altLang="en-US" sz="3600" b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ARTICULATIONES PEDIS</a:t>
            </a:r>
            <a:endParaRPr lang="en-US" altLang="en-US" sz="3600" b="1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9155" name="Picture 8" descr="ankle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86400" y="2516188"/>
            <a:ext cx="3048000" cy="2516187"/>
          </a:xfrm>
          <a:noFill/>
          <a:ln/>
        </p:spPr>
      </p:pic>
      <p:sp>
        <p:nvSpPr>
          <p:cNvPr id="49156" name="Text Box 9"/>
          <p:cNvSpPr txBox="1">
            <a:spLocks noChangeArrowheads="1"/>
          </p:cNvSpPr>
          <p:nvPr/>
        </p:nvSpPr>
        <p:spPr bwMode="auto">
          <a:xfrm>
            <a:off x="304800" y="457200"/>
            <a:ext cx="5410200" cy="629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800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- </a:t>
            </a: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Art. talocruralis (горњи)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-  Доњи скочни зглоб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  1.</a:t>
            </a: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Art. subtalaris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2.Art talocalcaneonavicularis  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Art cuboideonavicularis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Art cuboideocuneiformis,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Art cuneonavicularis,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Art intercuneales        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- </a:t>
            </a: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Art. tarsi transversa - Choparti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1.art. talocalcaneonavicularis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2,art. calcaneocuboidea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- Artt. tarsometatarseae - Lisfranci,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Artt intermetatarseae,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Artt metatarsophalangeae,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Char char="-"/>
            </a:pPr>
            <a:r>
              <a:rPr lang="sr-Latn-CS" altLang="en-US" b="1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Artt interphalangeae</a:t>
            </a:r>
            <a:endParaRPr lang="en-US" altLang="en-US" b="1">
              <a:solidFill>
                <a:srgbClr val="A5002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9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1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1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1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1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91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1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1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91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1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1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1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91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91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1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1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91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91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91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91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1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91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AnkleMortis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0"/>
            <a:ext cx="3430588" cy="6858000"/>
          </a:xfrm>
          <a:noFill/>
          <a:ln/>
        </p:spPr>
      </p:pic>
      <p:pic>
        <p:nvPicPr>
          <p:cNvPr id="50179" name="Picture 3" descr="AnkleMortise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7613" y="0"/>
            <a:ext cx="3582987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FootLatLabelle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43000"/>
            <a:ext cx="9144000" cy="44196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sr-Latn-CS" altLang="en-US" sz="2000" b="1">
              <a:solidFill>
                <a:srgbClr val="A5002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         </a:t>
            </a:r>
            <a:r>
              <a:rPr lang="sr-Latn-CS" altLang="en-US" sz="24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Latn-C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ЗГЛОБОВИ СТ</a:t>
            </a:r>
            <a:r>
              <a:rPr lang="en-U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</a:t>
            </a:r>
            <a:r>
              <a:rPr lang="sr-Latn-C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ПАЛА</a:t>
            </a:r>
            <a:r>
              <a:rPr lang="en-U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Latn-C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en-U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Latn-CS" altLang="en-US" sz="24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ЗС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solidFill>
                  <a:srgbClr val="A5002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- ЗС деле се на: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</a:t>
            </a:r>
            <a:r>
              <a:rPr lang="sr-Latn-CS" altLang="en-US" sz="20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 ГОРЊИ СКОЧНИ ЗГЛОБ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Art. talocruralis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sr-Latn-CS" altLang="en-US" sz="2000" b="1"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</a:t>
            </a:r>
            <a:r>
              <a:rPr lang="sr-Latn-CS" altLang="en-US" sz="2000" b="1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2. МЕЂУСОБНИ ЗГЛОБОВИ КОСТИЈУ СТОПАЛА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Доњи скочни зглоб састоји се из: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a) Art. subtalaris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b) Art talocalcaneonavicularis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 cuboideonavicularis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 cuboideocuneiformis,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 cuneonavicularis,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 intercuneales 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Art. tarsi transversa – Choparti састоји се из: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a) art. talocalcaneonavicularis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</a:t>
            </a:r>
            <a:r>
              <a:rPr lang="sr-Cyrl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б</a:t>
            </a: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) art. calcaneocuboidea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Artt. tarsometatarseae - Lisfranci,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Artt intermetatarseae,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Artt metatarsophalangeae,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 b="1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Artt interphalangeae</a:t>
            </a:r>
            <a:endParaRPr lang="en-US" altLang="en-US" sz="2000" b="1"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en-US" sz="2000" b="1">
              <a:solidFill>
                <a:srgbClr val="A5002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914400"/>
          </a:xfrm>
        </p:spPr>
        <p:txBody>
          <a:bodyPr/>
          <a:lstStyle/>
          <a:p>
            <a:pPr eaLnBrk="1" hangingPunct="1"/>
            <a:r>
              <a:rPr lang="sr-Latn-CS" altLang="en-US" sz="32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talocruralis</a:t>
            </a:r>
            <a:r>
              <a:rPr lang="en-US" altLang="en-US" sz="32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sr-Latn-CS" altLang="en-US" sz="32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sr-Latn-CS" altLang="en-US" sz="32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sr-Latn-CS" alt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Г</a:t>
            </a:r>
            <a:r>
              <a:rPr lang="en-US" alt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орњи скo</a:t>
            </a:r>
            <a:r>
              <a:rPr lang="sr-Latn-CS" altLang="en-US" sz="24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чни зглoб</a:t>
            </a:r>
            <a:r>
              <a:rPr lang="sr-Latn-CS" altLang="en-US" sz="2000" b="1">
                <a:solidFill>
                  <a:srgbClr val="66003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- </a:t>
            </a:r>
            <a:r>
              <a:rPr lang="en-US" altLang="en-US" sz="1800" i="1">
                <a:solidFill>
                  <a:schemeClr val="tx1"/>
                </a:solidFill>
              </a:rPr>
              <a:t>пове</a:t>
            </a:r>
            <a:r>
              <a:rPr lang="sr-Cyrl-CS" altLang="en-US" sz="1800" i="1">
                <a:solidFill>
                  <a:schemeClr val="tx1"/>
                </a:solidFill>
              </a:rPr>
              <a:t>з</a:t>
            </a:r>
            <a:r>
              <a:rPr lang="en-US" altLang="en-US" sz="1800" i="1">
                <a:solidFill>
                  <a:schemeClr val="tx1"/>
                </a:solidFill>
              </a:rPr>
              <a:t>ујe </a:t>
            </a:r>
            <a:r>
              <a:rPr lang="sr-Latn-CS" altLang="en-US" sz="1800" i="1">
                <a:solidFill>
                  <a:schemeClr val="tx1"/>
                </a:solidFill>
              </a:rPr>
              <a:t>дисталнe крajeве гоleњaчe </a:t>
            </a:r>
            <a:r>
              <a:rPr lang="sr-Latn-CS" altLang="en-US" sz="2000" b="1" i="1">
                <a:solidFill>
                  <a:schemeClr val="tx1"/>
                </a:solidFill>
              </a:rPr>
              <a:t>(tibia)</a:t>
            </a:r>
            <a:r>
              <a:rPr lang="sr-Latn-CS" altLang="en-US" sz="1800" i="1">
                <a:solidFill>
                  <a:schemeClr val="tx1"/>
                </a:solidFill>
              </a:rPr>
              <a:t> и лишњаче </a:t>
            </a:r>
            <a:r>
              <a:rPr lang="sr-Latn-CS" altLang="en-US" sz="2000" b="1" i="1">
                <a:solidFill>
                  <a:schemeClr val="tx1"/>
                </a:solidFill>
              </a:rPr>
              <a:t>(fibula)</a:t>
            </a:r>
            <a:r>
              <a:rPr lang="sr-Latn-CS" altLang="en-US" sz="1800" i="1">
                <a:solidFill>
                  <a:schemeClr val="tx1"/>
                </a:solidFill>
              </a:rPr>
              <a:t> сa sкочнoм </a:t>
            </a:r>
            <a:r>
              <a:rPr lang="sr-Cyrl-CS" altLang="en-US" sz="1800" i="1">
                <a:solidFill>
                  <a:schemeClr val="tx1"/>
                </a:solidFill>
              </a:rPr>
              <a:t>к</a:t>
            </a:r>
            <a:r>
              <a:rPr lang="sr-Latn-CS" altLang="en-US" sz="1800" i="1">
                <a:solidFill>
                  <a:schemeClr val="tx1"/>
                </a:solidFill>
              </a:rPr>
              <a:t>osти </a:t>
            </a:r>
            <a:r>
              <a:rPr lang="sr-Latn-CS" altLang="en-US" sz="1800" b="1" i="1">
                <a:solidFill>
                  <a:schemeClr val="tx1"/>
                </a:solidFill>
              </a:rPr>
              <a:t>(talus)</a:t>
            </a:r>
            <a:r>
              <a:rPr lang="sr-Latn-CS" altLang="en-US" sz="1800" b="1">
                <a:solidFill>
                  <a:schemeClr val="tx1"/>
                </a:solidFill>
              </a:rPr>
              <a:t>    </a:t>
            </a:r>
            <a:endParaRPr lang="en-US" altLang="en-US" sz="1800" b="1">
              <a:solidFill>
                <a:schemeClr val="tx1"/>
              </a:solidFill>
            </a:endParaRPr>
          </a:p>
        </p:txBody>
      </p:sp>
      <p:pic>
        <p:nvPicPr>
          <p:cNvPr id="53251" name="Picture 3" descr="scan003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contrast="6000"/>
          </a:blip>
          <a:srcRect t="5714"/>
          <a:stretch>
            <a:fillRect/>
          </a:stretch>
        </p:blipFill>
        <p:spPr>
          <a:xfrm>
            <a:off x="0" y="2133600"/>
            <a:ext cx="9144000" cy="4343400"/>
          </a:xfrm>
          <a:noFill/>
          <a:ln/>
        </p:spPr>
      </p:pic>
      <p:sp>
        <p:nvSpPr>
          <p:cNvPr id="53252" name="Line 12"/>
          <p:cNvSpPr>
            <a:spLocks noChangeShapeType="1"/>
          </p:cNvSpPr>
          <p:nvPr/>
        </p:nvSpPr>
        <p:spPr bwMode="auto">
          <a:xfrm>
            <a:off x="5029200" y="1676400"/>
            <a:ext cx="1752600" cy="0"/>
          </a:xfrm>
          <a:prstGeom prst="line">
            <a:avLst/>
          </a:prstGeom>
          <a:noFill/>
          <a:ln w="28575" cmpd="sng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53" name="Line 15"/>
          <p:cNvSpPr>
            <a:spLocks noChangeShapeType="1"/>
          </p:cNvSpPr>
          <p:nvPr/>
        </p:nvSpPr>
        <p:spPr bwMode="auto">
          <a:xfrm>
            <a:off x="5029200" y="2590800"/>
            <a:ext cx="2438400" cy="0"/>
          </a:xfrm>
          <a:prstGeom prst="line">
            <a:avLst/>
          </a:prstGeom>
          <a:noFill/>
          <a:ln w="28575" cmpd="sng">
            <a:solidFill>
              <a:srgbClr val="6600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FootLatLabelled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143000"/>
            <a:ext cx="9144000" cy="44196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Skelet nog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clrChange>
              <a:clrFrom>
                <a:srgbClr val="0C0B09"/>
              </a:clrFrom>
              <a:clrTo>
                <a:srgbClr val="0C0B09">
                  <a:alpha val="0"/>
                </a:srgbClr>
              </a:clrTo>
            </a:clrChange>
          </a:blip>
          <a:srcRect l="3572" r="3572"/>
          <a:stretch>
            <a:fillRect/>
          </a:stretch>
        </p:blipFill>
        <p:spPr>
          <a:xfrm>
            <a:off x="2819400" y="123825"/>
            <a:ext cx="1787525" cy="6734175"/>
          </a:xfrm>
          <a:noFill/>
          <a:ln/>
        </p:spPr>
      </p:pic>
      <p:sp>
        <p:nvSpPr>
          <p:cNvPr id="9219" name="Rectangle 4"/>
          <p:cNvSpPr>
            <a:spLocks noChangeArrowheads="1"/>
          </p:cNvSpPr>
          <p:nvPr/>
        </p:nvSpPr>
        <p:spPr bwMode="auto">
          <a:xfrm>
            <a:off x="5715000" y="685800"/>
            <a:ext cx="2292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solidFill>
                  <a:srgbClr val="FFCC00"/>
                </a:solidFill>
              </a:rPr>
              <a:t>Cingulum pelvicum</a:t>
            </a:r>
          </a:p>
        </p:txBody>
      </p:sp>
      <p:sp>
        <p:nvSpPr>
          <p:cNvPr id="9220" name="Rectangle 13"/>
          <p:cNvSpPr>
            <a:spLocks noChangeArrowheads="1"/>
          </p:cNvSpPr>
          <p:nvPr/>
        </p:nvSpPr>
        <p:spPr bwMode="auto">
          <a:xfrm>
            <a:off x="5715000" y="3657600"/>
            <a:ext cx="2070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FFCC00"/>
                </a:solidFill>
              </a:rPr>
              <a:t>Pars libera </a:t>
            </a:r>
            <a:br>
              <a:rPr lang="sr-Latn-CS" altLang="en-US" b="1">
                <a:solidFill>
                  <a:srgbClr val="FFCC00"/>
                </a:solidFill>
              </a:rPr>
            </a:br>
            <a:r>
              <a:rPr lang="sr-Latn-CS" altLang="en-US" b="1">
                <a:solidFill>
                  <a:srgbClr val="FFCC00"/>
                </a:solidFill>
              </a:rPr>
              <a:t>membri inferioris</a:t>
            </a:r>
            <a:endParaRPr lang="en-US" altLang="en-US" b="1">
              <a:solidFill>
                <a:srgbClr val="FFCC00"/>
              </a:solidFill>
            </a:endParaRPr>
          </a:p>
        </p:txBody>
      </p:sp>
      <p:sp>
        <p:nvSpPr>
          <p:cNvPr id="9221" name="Left Brace 7"/>
          <p:cNvSpPr>
            <a:spLocks/>
          </p:cNvSpPr>
          <p:nvPr/>
        </p:nvSpPr>
        <p:spPr bwMode="auto">
          <a:xfrm flipH="1">
            <a:off x="4419600" y="1524000"/>
            <a:ext cx="1219200" cy="5334000"/>
          </a:xfrm>
          <a:prstGeom prst="leftBrace">
            <a:avLst>
              <a:gd name="adj1" fmla="val 17865"/>
              <a:gd name="adj2" fmla="val 50000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sr-Latn-CS" altLang="en-US"/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AnkleMortis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0"/>
            <a:ext cx="3430588" cy="6858000"/>
          </a:xfrm>
          <a:noFill/>
          <a:ln/>
        </p:spPr>
      </p:pic>
      <p:pic>
        <p:nvPicPr>
          <p:cNvPr id="55299" name="Picture 3" descr="AnkleMortise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7613" y="0"/>
            <a:ext cx="3582987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914400"/>
          </a:xfrm>
        </p:spPr>
        <p:txBody>
          <a:bodyPr/>
          <a:lstStyle/>
          <a:p>
            <a:pPr eaLnBrk="1" hangingPunct="1"/>
            <a:r>
              <a:rPr lang="sr-Latn-CS" altLang="en-US" sz="3200" b="1">
                <a:solidFill>
                  <a:srgbClr val="660033"/>
                </a:solidFill>
              </a:rPr>
              <a:t>Art. talocruralis</a:t>
            </a:r>
            <a:r>
              <a:rPr lang="en-US" altLang="en-US" sz="3200" b="1">
                <a:solidFill>
                  <a:srgbClr val="660033"/>
                </a:solidFill>
              </a:rPr>
              <a:t> </a:t>
            </a:r>
            <a:r>
              <a:rPr lang="sr-Latn-CS" altLang="en-US" sz="3200" b="1">
                <a:solidFill>
                  <a:srgbClr val="660033"/>
                </a:solidFill>
              </a:rPr>
              <a:t/>
            </a:r>
            <a:br>
              <a:rPr lang="sr-Latn-CS" altLang="en-US" sz="3200" b="1">
                <a:solidFill>
                  <a:srgbClr val="660033"/>
                </a:solidFill>
              </a:rPr>
            </a:br>
            <a:r>
              <a:rPr lang="sr-Latn-CS" altLang="en-US" sz="2400" b="1">
                <a:solidFill>
                  <a:srgbClr val="660033"/>
                </a:solidFill>
              </a:rPr>
              <a:t>Г</a:t>
            </a:r>
            <a:r>
              <a:rPr lang="en-US" altLang="en-US" sz="2400" b="1">
                <a:solidFill>
                  <a:srgbClr val="660033"/>
                </a:solidFill>
              </a:rPr>
              <a:t>орњи скo</a:t>
            </a:r>
            <a:r>
              <a:rPr lang="sr-Latn-CS" altLang="en-US" sz="2400" b="1">
                <a:solidFill>
                  <a:srgbClr val="660033"/>
                </a:solidFill>
              </a:rPr>
              <a:t>чни зглoб</a:t>
            </a:r>
            <a:r>
              <a:rPr lang="sr-Latn-CS" altLang="en-US" sz="2000" b="1">
                <a:solidFill>
                  <a:srgbClr val="660033"/>
                </a:solidFill>
              </a:rPr>
              <a:t> - </a:t>
            </a:r>
            <a:r>
              <a:rPr lang="en-US" altLang="en-US" sz="1800" i="1">
                <a:solidFill>
                  <a:schemeClr val="tx1"/>
                </a:solidFill>
              </a:rPr>
              <a:t>пове</a:t>
            </a:r>
            <a:r>
              <a:rPr lang="sr-Cyrl-CS" altLang="en-US" sz="1800" i="1">
                <a:solidFill>
                  <a:schemeClr val="tx1"/>
                </a:solidFill>
              </a:rPr>
              <a:t>з</a:t>
            </a:r>
            <a:r>
              <a:rPr lang="en-US" altLang="en-US" sz="1800" i="1">
                <a:solidFill>
                  <a:schemeClr val="tx1"/>
                </a:solidFill>
              </a:rPr>
              <a:t>ујe </a:t>
            </a:r>
            <a:r>
              <a:rPr lang="sr-Latn-CS" altLang="en-US" sz="1800" i="1">
                <a:solidFill>
                  <a:schemeClr val="tx1"/>
                </a:solidFill>
              </a:rPr>
              <a:t>дисталнe крajeве гоleњaчe </a:t>
            </a:r>
            <a:r>
              <a:rPr lang="sr-Latn-CS" altLang="en-US" sz="2000" b="1" i="1">
                <a:solidFill>
                  <a:schemeClr val="tx1"/>
                </a:solidFill>
              </a:rPr>
              <a:t>(tibia)</a:t>
            </a:r>
            <a:r>
              <a:rPr lang="sr-Latn-CS" altLang="en-US" sz="1800" i="1">
                <a:solidFill>
                  <a:schemeClr val="tx1"/>
                </a:solidFill>
              </a:rPr>
              <a:t> и лишњаче </a:t>
            </a:r>
            <a:r>
              <a:rPr lang="sr-Latn-CS" altLang="en-US" sz="2000" b="1" i="1">
                <a:solidFill>
                  <a:schemeClr val="tx1"/>
                </a:solidFill>
              </a:rPr>
              <a:t>(fibula)</a:t>
            </a:r>
            <a:r>
              <a:rPr lang="sr-Latn-CS" altLang="en-US" sz="1800" i="1">
                <a:solidFill>
                  <a:schemeClr val="tx1"/>
                </a:solidFill>
              </a:rPr>
              <a:t> сa sкочнoм </a:t>
            </a:r>
            <a:r>
              <a:rPr lang="sr-Cyrl-CS" altLang="en-US" sz="1800" i="1">
                <a:solidFill>
                  <a:schemeClr val="tx1"/>
                </a:solidFill>
              </a:rPr>
              <a:t>к</a:t>
            </a:r>
            <a:r>
              <a:rPr lang="sr-Latn-CS" altLang="en-US" sz="1800" i="1">
                <a:solidFill>
                  <a:schemeClr val="tx1"/>
                </a:solidFill>
              </a:rPr>
              <a:t>osти </a:t>
            </a:r>
            <a:r>
              <a:rPr lang="sr-Latn-CS" altLang="en-US" sz="1800" b="1" i="1">
                <a:solidFill>
                  <a:schemeClr val="tx1"/>
                </a:solidFill>
              </a:rPr>
              <a:t>(talus)</a:t>
            </a:r>
            <a:r>
              <a:rPr lang="sr-Latn-CS" altLang="en-US" sz="1800" b="1">
                <a:solidFill>
                  <a:schemeClr val="tx1"/>
                </a:solidFill>
              </a:rPr>
              <a:t>    </a:t>
            </a:r>
            <a:endParaRPr lang="en-US" altLang="en-US" sz="1800" b="1">
              <a:solidFill>
                <a:schemeClr val="tx1"/>
              </a:solidFill>
            </a:endParaRPr>
          </a:p>
        </p:txBody>
      </p:sp>
      <p:pic>
        <p:nvPicPr>
          <p:cNvPr id="56323" name="Picture 3" descr="scan003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lum contrast="6000"/>
          </a:blip>
          <a:srcRect t="5714"/>
          <a:stretch>
            <a:fillRect/>
          </a:stretch>
        </p:blipFill>
        <p:spPr>
          <a:xfrm>
            <a:off x="0" y="2133600"/>
            <a:ext cx="9144000" cy="4343400"/>
          </a:xfrm>
          <a:noFill/>
          <a:ln/>
        </p:spPr>
      </p:pic>
      <p:sp>
        <p:nvSpPr>
          <p:cNvPr id="56324" name="Line 12"/>
          <p:cNvSpPr>
            <a:spLocks noChangeShapeType="1"/>
          </p:cNvSpPr>
          <p:nvPr/>
        </p:nvSpPr>
        <p:spPr bwMode="auto">
          <a:xfrm>
            <a:off x="5029200" y="1676400"/>
            <a:ext cx="1752600" cy="0"/>
          </a:xfrm>
          <a:prstGeom prst="line">
            <a:avLst/>
          </a:prstGeom>
          <a:noFill/>
          <a:ln w="28575" cmpd="sng">
            <a:solidFill>
              <a:srgbClr val="339966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25" name="Line 15"/>
          <p:cNvSpPr>
            <a:spLocks noChangeShapeType="1"/>
          </p:cNvSpPr>
          <p:nvPr/>
        </p:nvSpPr>
        <p:spPr bwMode="auto">
          <a:xfrm>
            <a:off x="5029200" y="2590800"/>
            <a:ext cx="2438400" cy="0"/>
          </a:xfrm>
          <a:prstGeom prst="line">
            <a:avLst/>
          </a:prstGeom>
          <a:noFill/>
          <a:ln w="28575" cmpd="sng">
            <a:solidFill>
              <a:srgbClr val="66003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6"/>
          <p:cNvSpPr txBox="1">
            <a:spLocks noChangeArrowheads="1"/>
          </p:cNvSpPr>
          <p:nvPr/>
        </p:nvSpPr>
        <p:spPr bwMode="auto">
          <a:xfrm>
            <a:off x="914400" y="1371600"/>
            <a:ext cx="7391400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r-Latn-CS" altLang="en-US" sz="3600" b="1"/>
              <a:t>Доњи скочни зглоб:</a:t>
            </a:r>
          </a:p>
          <a:p>
            <a:pPr eaLnBrk="1" hangingPunct="1">
              <a:lnSpc>
                <a:spcPct val="30000"/>
              </a:lnSpc>
              <a:spcBef>
                <a:spcPct val="50000"/>
              </a:spcBef>
            </a:pPr>
            <a:endParaRPr lang="sr-Latn-CS" altLang="en-US" sz="3600" b="1"/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r-Latn-CS" altLang="en-US" sz="2800" b="1"/>
              <a:t>1. Art. subtalaris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sr-Latn-CS" altLang="en-US" sz="2800" b="1"/>
              <a:t>2. Art. talocalcaneonavicularis</a:t>
            </a:r>
            <a:endParaRPr lang="en-US" altLang="en-US" sz="2800" b="1"/>
          </a:p>
        </p:txBody>
      </p:sp>
      <p:pic>
        <p:nvPicPr>
          <p:cNvPr id="57347" name="Picture 16" descr="ankl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36576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AnkleLa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0"/>
            <a:ext cx="3962400" cy="6858000"/>
          </a:xfrm>
          <a:noFill/>
          <a:ln/>
        </p:spPr>
      </p:pic>
      <p:pic>
        <p:nvPicPr>
          <p:cNvPr id="58371" name="Picture 3" descr="AnkleLa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0"/>
            <a:ext cx="38862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ChangeArrowheads="1"/>
          </p:cNvSpPr>
          <p:nvPr/>
        </p:nvSpPr>
        <p:spPr bwMode="auto">
          <a:xfrm>
            <a:off x="0" y="990600"/>
            <a:ext cx="525780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sz="3200" b="1">
                <a:latin typeface="Comic Sans MS" pitchFamily="66" charset="0"/>
              </a:rPr>
              <a:t>1.</a:t>
            </a:r>
            <a:r>
              <a:rPr lang="sr-Latn-CS" altLang="en-US" sz="3200" b="1"/>
              <a:t> </a:t>
            </a:r>
            <a:r>
              <a:rPr lang="sr-Latn-CS" altLang="en-US" sz="3200" b="1">
                <a:effectLst>
                  <a:outerShdw blurRad="38100" dist="38100" dir="2700000" algn="tl">
                    <a:srgbClr val="010199"/>
                  </a:outerShdw>
                </a:effectLst>
                <a:latin typeface="Comic Sans MS" pitchFamily="66" charset="0"/>
              </a:rPr>
              <a:t>Art. subtalaris</a:t>
            </a:r>
          </a:p>
          <a:p>
            <a:pPr eaLnBrk="1" hangingPunct="1"/>
            <a:r>
              <a:rPr lang="sr-Latn-CS" altLang="en-US" b="1">
                <a:solidFill>
                  <a:srgbClr val="660033"/>
                </a:solidFill>
              </a:rPr>
              <a:t>   </a:t>
            </a:r>
            <a:r>
              <a:rPr lang="sr-Latn-CS" altLang="en-US" b="1"/>
              <a:t>  </a:t>
            </a:r>
            <a:r>
              <a:rPr lang="sr-Latn-CS" altLang="en-US" i="1"/>
              <a:t>(задњи део доњег скочног зглоба)</a:t>
            </a:r>
          </a:p>
          <a:p>
            <a:pPr eaLnBrk="1" hangingPunct="1"/>
            <a:r>
              <a:rPr lang="sr-Latn-CS" altLang="en-US" i="1"/>
              <a:t>повезује доњу страну TALUS-a са </a:t>
            </a:r>
            <a:br>
              <a:rPr lang="sr-Latn-CS" altLang="en-US" i="1"/>
            </a:br>
            <a:r>
              <a:rPr lang="sr-Latn-CS" altLang="en-US" i="1"/>
              <a:t>горњом страном CALCANEUS-a</a:t>
            </a:r>
          </a:p>
          <a:p>
            <a:pPr eaLnBrk="1" hangingPunct="1"/>
            <a:endParaRPr lang="sr-Latn-CS" altLang="en-US" i="1">
              <a:solidFill>
                <a:srgbClr val="660033"/>
              </a:solidFill>
            </a:endParaRPr>
          </a:p>
          <a:p>
            <a:pPr eaLnBrk="1" hangingPunct="1"/>
            <a:r>
              <a:rPr lang="sr-Latn-CS" altLang="en-US" b="1"/>
              <a:t>Зглобне површине: </a:t>
            </a:r>
          </a:p>
          <a:p>
            <a:pPr eaLnBrk="1" hangingPunct="1"/>
            <a:r>
              <a:rPr lang="sr-Latn-CS" altLang="en-US" i="1"/>
              <a:t>facies articularis calcanea posterior </a:t>
            </a:r>
            <a:r>
              <a:rPr lang="sr-Latn-CS" altLang="en-US" sz="1400" b="1" i="1"/>
              <a:t>(TALUS)</a:t>
            </a:r>
          </a:p>
          <a:p>
            <a:pPr eaLnBrk="1" hangingPunct="1"/>
            <a:r>
              <a:rPr lang="sr-Latn-CS" altLang="en-US" i="1"/>
              <a:t>facies articularis talaris posterior </a:t>
            </a:r>
            <a:r>
              <a:rPr lang="sr-Latn-CS" altLang="en-US" sz="1400" b="1" i="1"/>
              <a:t>(CALCANEUS)</a:t>
            </a:r>
          </a:p>
          <a:p>
            <a:pPr eaLnBrk="1" hangingPunct="1">
              <a:lnSpc>
                <a:spcPct val="40000"/>
              </a:lnSpc>
              <a:spcBef>
                <a:spcPct val="50000"/>
              </a:spcBef>
            </a:pPr>
            <a:endParaRPr lang="en-US" altLang="en-US" sz="1400" b="1"/>
          </a:p>
        </p:txBody>
      </p:sp>
      <p:sp>
        <p:nvSpPr>
          <p:cNvPr id="59395" name="Text Box 7"/>
          <p:cNvSpPr txBox="1">
            <a:spLocks noChangeArrowheads="1"/>
          </p:cNvSpPr>
          <p:nvPr/>
        </p:nvSpPr>
        <p:spPr bwMode="auto">
          <a:xfrm>
            <a:off x="1435100" y="3657600"/>
            <a:ext cx="38100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33CCFF"/>
                </a:solidFill>
              </a:rPr>
              <a:t>Зглобне везе:</a:t>
            </a: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sr-Latn-CS" altLang="en-US" i="1"/>
              <a:t>Lig. talocalcaneum laterale</a:t>
            </a: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sr-Latn-CS" altLang="en-US" i="1"/>
              <a:t>Lig. talocalcaneum mediale</a:t>
            </a: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sr-Latn-CS" altLang="en-US" b="1" i="1"/>
              <a:t>Lig. talocalcaneum interosseum</a:t>
            </a:r>
            <a:r>
              <a:rPr lang="sr-Latn-CS" altLang="en-US" i="1"/>
              <a:t> </a:t>
            </a:r>
            <a:r>
              <a:rPr lang="sr-Latn-CS" altLang="en-US"/>
              <a:t>(главна веза доњег скоч зглоба; </a:t>
            </a:r>
            <a:br>
              <a:rPr lang="sr-Latn-CS" altLang="en-US"/>
            </a:br>
            <a:r>
              <a:rPr lang="en-US" altLang="en-US"/>
              <a:t> </a:t>
            </a:r>
            <a:r>
              <a:rPr lang="sr-Latn-CS" altLang="en-US"/>
              <a:t>испуњава sinus tarsi)</a:t>
            </a:r>
          </a:p>
        </p:txBody>
      </p:sp>
      <p:sp>
        <p:nvSpPr>
          <p:cNvPr id="59396" name="Rectangle 9"/>
          <p:cNvSpPr>
            <a:spLocks noChangeArrowheads="1"/>
          </p:cNvSpPr>
          <p:nvPr/>
        </p:nvSpPr>
        <p:spPr bwMode="auto">
          <a:xfrm>
            <a:off x="0" y="990600"/>
            <a:ext cx="4572000" cy="144780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endParaRPr lang="sr-Latn-CS" altLang="en-US"/>
          </a:p>
        </p:txBody>
      </p:sp>
      <p:pic>
        <p:nvPicPr>
          <p:cNvPr id="59397" name="Picture 14" descr="ankl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25146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6"/>
          <p:cNvSpPr txBox="1">
            <a:spLocks noChangeArrowheads="1"/>
          </p:cNvSpPr>
          <p:nvPr/>
        </p:nvSpPr>
        <p:spPr bwMode="auto">
          <a:xfrm>
            <a:off x="76200" y="1289050"/>
            <a:ext cx="914400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r-Latn-CS" altLang="en-US" i="1"/>
              <a:t>  З</a:t>
            </a:r>
            <a:r>
              <a:rPr lang="en-US" altLang="en-US" i="1"/>
              <a:t>глобне површине</a:t>
            </a:r>
            <a:r>
              <a:rPr lang="sr-Latn-CS" altLang="en-US" i="1"/>
              <a:t>:  </a:t>
            </a:r>
            <a:br>
              <a:rPr lang="sr-Latn-CS" altLang="en-US" i="1"/>
            </a:br>
            <a:r>
              <a:rPr lang="en-US" altLang="en-US" i="1"/>
              <a:t>          </a:t>
            </a:r>
            <a:r>
              <a:rPr lang="sr-Latn-CS" altLang="en-US" i="1"/>
              <a:t>facies articularis navicularis (talus)</a:t>
            </a:r>
            <a:br>
              <a:rPr lang="sr-Latn-CS" altLang="en-US" i="1"/>
            </a:br>
            <a:r>
              <a:rPr lang="en-GB" altLang="en-US" i="1"/>
              <a:t>          </a:t>
            </a:r>
            <a:r>
              <a:rPr lang="sr-Latn-CS" altLang="en-US" i="1"/>
              <a:t>facies articularis talaris (os naviculare</a:t>
            </a:r>
            <a:r>
              <a:rPr lang="en-GB" altLang="en-US" i="1"/>
              <a:t>)</a:t>
            </a:r>
            <a:br>
              <a:rPr lang="en-GB" altLang="en-US" i="1"/>
            </a:br>
            <a:r>
              <a:rPr lang="en-GB" altLang="en-US" i="1"/>
              <a:t>          </a:t>
            </a:r>
            <a:r>
              <a:rPr lang="sr-Latn-CS" altLang="en-US" i="1"/>
              <a:t>facies articularis calcanea anterior (talus)</a:t>
            </a:r>
            <a:br>
              <a:rPr lang="sr-Latn-CS" altLang="en-US" i="1"/>
            </a:br>
            <a:r>
              <a:rPr lang="en-GB" altLang="en-US" i="1"/>
              <a:t>          </a:t>
            </a:r>
            <a:r>
              <a:rPr lang="sr-Latn-CS" altLang="en-US" i="1"/>
              <a:t>facies articularis calcanea media (talus)</a:t>
            </a:r>
            <a:br>
              <a:rPr lang="sr-Latn-CS" altLang="en-US" i="1"/>
            </a:br>
            <a:r>
              <a:rPr lang="en-GB" altLang="en-US" i="1"/>
              <a:t>          </a:t>
            </a:r>
            <a:r>
              <a:rPr lang="sr-Latn-CS" altLang="en-US" i="1"/>
              <a:t>facies articularis talaris anterior (calcaneus)</a:t>
            </a:r>
            <a:br>
              <a:rPr lang="sr-Latn-CS" altLang="en-US" i="1"/>
            </a:br>
            <a:r>
              <a:rPr lang="en-GB" altLang="en-US" i="1"/>
              <a:t>          </a:t>
            </a:r>
            <a:r>
              <a:rPr lang="sr-Latn-CS" altLang="en-US" i="1"/>
              <a:t>facies articularis talaris media (calcaneus),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r-Latn-CS" altLang="en-US" i="1"/>
              <a:t>Покрети: дорзална и плантарна флексија стопала,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sr-Latn-CS" altLang="en-US" i="1"/>
              <a:t>                 инверзија и еверзија сопала</a:t>
            </a:r>
            <a:r>
              <a:rPr lang="sr-Latn-CS" altLang="en-US" i="1">
                <a:solidFill>
                  <a:srgbClr val="660033"/>
                </a:solidFill>
              </a:rPr>
              <a:t>.</a:t>
            </a:r>
            <a:endParaRPr lang="en-US" altLang="en-US" i="1">
              <a:solidFill>
                <a:srgbClr val="660033"/>
              </a:solidFill>
            </a:endParaRPr>
          </a:p>
        </p:txBody>
      </p:sp>
      <p:sp>
        <p:nvSpPr>
          <p:cNvPr id="60419" name="Text Box 11"/>
          <p:cNvSpPr txBox="1">
            <a:spLocks noChangeArrowheads="1"/>
          </p:cNvSpPr>
          <p:nvPr/>
        </p:nvSpPr>
        <p:spPr bwMode="auto">
          <a:xfrm>
            <a:off x="5257800" y="3956050"/>
            <a:ext cx="38862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b="1">
                <a:solidFill>
                  <a:srgbClr val="33CCFF"/>
                </a:solidFill>
              </a:rPr>
              <a:t>Зглобне везе:</a:t>
            </a:r>
          </a:p>
          <a:p>
            <a:pPr eaLnBrk="1" hangingPunct="1"/>
            <a:r>
              <a:rPr lang="sr-Latn-CS" altLang="en-US" i="1"/>
              <a:t>-Lig. talonaviculare</a:t>
            </a:r>
          </a:p>
          <a:p>
            <a:pPr eaLnBrk="1" hangingPunct="1"/>
            <a:r>
              <a:rPr lang="sr-Latn-CS" altLang="en-US" i="1"/>
              <a:t>-Lig. calcaneonaviculare plantare</a:t>
            </a:r>
          </a:p>
          <a:p>
            <a:pPr eaLnBrk="1" hangingPunct="1"/>
            <a:r>
              <a:rPr lang="sr-Latn-CS" altLang="en-US" i="1"/>
              <a:t>-lig talocalcaneum interosseum</a:t>
            </a:r>
          </a:p>
          <a:p>
            <a:pPr eaLnBrk="1" hangingPunct="1"/>
            <a:r>
              <a:rPr lang="sr-Latn-CS" altLang="en-US" i="1"/>
              <a:t>-lig talocalcaneum laterale</a:t>
            </a:r>
          </a:p>
          <a:p>
            <a:pPr eaLnBrk="1" hangingPunct="1"/>
            <a:r>
              <a:rPr lang="sr-Latn-CS" altLang="en-US" i="1"/>
              <a:t>-lig talocalcaneum mediale</a:t>
            </a:r>
            <a:endParaRPr lang="en-US" altLang="en-US" i="1"/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177800" y="331788"/>
            <a:ext cx="6275388" cy="865187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r>
              <a:rPr lang="sr-Latn-CS" altLang="en-US" sz="3200" b="1">
                <a:latin typeface="Comic Sans MS" pitchFamily="66" charset="0"/>
              </a:rPr>
              <a:t>2.</a:t>
            </a:r>
            <a:r>
              <a:rPr lang="sr-Latn-CS" altLang="en-US" sz="3200">
                <a:latin typeface="Comic Sans MS" pitchFamily="66" charset="0"/>
              </a:rPr>
              <a:t> </a:t>
            </a:r>
            <a:r>
              <a:rPr lang="sr-Latn-CS" altLang="en-US" sz="3200" b="1">
                <a:latin typeface="Comic Sans MS" pitchFamily="66" charset="0"/>
              </a:rPr>
              <a:t>Art. talocalcaneonavicularis</a:t>
            </a:r>
            <a:r>
              <a:rPr lang="sr-Latn-CS" altLang="en-US" sz="2000" b="1">
                <a:latin typeface="Comic Sans MS" pitchFamily="66" charset="0"/>
              </a:rPr>
              <a:t> </a:t>
            </a:r>
          </a:p>
          <a:p>
            <a:r>
              <a:rPr lang="sr-Latn-CS" altLang="en-US" i="1"/>
              <a:t>(предњи део доњег скочног зглоба)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AnkleLat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0"/>
            <a:ext cx="3962400" cy="6858000"/>
          </a:xfrm>
          <a:noFill/>
          <a:ln/>
        </p:spPr>
      </p:pic>
      <p:pic>
        <p:nvPicPr>
          <p:cNvPr id="61443" name="Picture 3" descr="AnkleLat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0"/>
            <a:ext cx="38862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ChangeArrowheads="1"/>
          </p:cNvSpPr>
          <p:nvPr/>
        </p:nvSpPr>
        <p:spPr bwMode="auto">
          <a:xfrm>
            <a:off x="2362200" y="228600"/>
            <a:ext cx="4572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sz="3600" b="1"/>
              <a:t>Art. tarsi transversa</a:t>
            </a:r>
          </a:p>
          <a:p>
            <a:pPr eaLnBrk="1" hangingPunct="1"/>
            <a:r>
              <a:rPr lang="sr-Latn-CS" altLang="en-US" b="1"/>
              <a:t>   </a:t>
            </a:r>
            <a:r>
              <a:rPr lang="sr-Latn-CS" altLang="en-US" sz="2400" b="1"/>
              <a:t> seu</a:t>
            </a:r>
            <a:r>
              <a:rPr lang="sr-Latn-CS" altLang="en-US" b="1"/>
              <a:t>  </a:t>
            </a:r>
            <a:r>
              <a:rPr lang="sr-Latn-CS" altLang="en-US" sz="3200" b="1">
                <a:latin typeface="Comic Sans MS" pitchFamily="66" charset="0"/>
              </a:rPr>
              <a:t>art. Choparti:</a:t>
            </a:r>
            <a:endParaRPr lang="en-US" altLang="en-US" sz="3200" b="1">
              <a:latin typeface="Comic Sans MS" pitchFamily="66" charset="0"/>
            </a:endParaRPr>
          </a:p>
        </p:txBody>
      </p:sp>
      <p:sp>
        <p:nvSpPr>
          <p:cNvPr id="62467" name="Rectangle 7"/>
          <p:cNvSpPr>
            <a:spLocks noChangeArrowheads="1"/>
          </p:cNvSpPr>
          <p:nvPr/>
        </p:nvSpPr>
        <p:spPr bwMode="auto">
          <a:xfrm>
            <a:off x="1981200" y="1676400"/>
            <a:ext cx="6324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sr-Latn-CS" altLang="en-US" sz="2800" b="1"/>
              <a:t>1. Art. calcaneocuboidea</a:t>
            </a:r>
          </a:p>
          <a:p>
            <a:pPr marL="342900" indent="-342900" eaLnBrk="1" hangingPunct="1"/>
            <a:r>
              <a:rPr lang="sr-Latn-CS" altLang="en-US" sz="2800" b="1"/>
              <a:t>2. Art. talocalcaneonavicularis</a:t>
            </a:r>
            <a:endParaRPr lang="en-US" altLang="en-US" sz="2800" b="1"/>
          </a:p>
        </p:txBody>
      </p:sp>
      <p:pic>
        <p:nvPicPr>
          <p:cNvPr id="62468" name="Picture 15" descr="ankl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5052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3"/>
          <p:cNvSpPr txBox="1">
            <a:spLocks noChangeArrowheads="1"/>
          </p:cNvSpPr>
          <p:nvPr/>
        </p:nvSpPr>
        <p:spPr bwMode="auto">
          <a:xfrm>
            <a:off x="4495800" y="1524000"/>
            <a:ext cx="4648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3200" b="1"/>
              <a:t>Art. tarsi transversa - CHOPARTI</a:t>
            </a:r>
          </a:p>
        </p:txBody>
      </p:sp>
      <p:sp>
        <p:nvSpPr>
          <p:cNvPr id="63491" name="Rectangle 5"/>
          <p:cNvSpPr>
            <a:spLocks noChangeArrowheads="1"/>
          </p:cNvSpPr>
          <p:nvPr/>
        </p:nvSpPr>
        <p:spPr bwMode="auto">
          <a:xfrm>
            <a:off x="4419600" y="2895600"/>
            <a:ext cx="4724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sz="2400" b="1"/>
              <a:t>1. Art. calcaneocuboidea</a:t>
            </a:r>
          </a:p>
          <a:p>
            <a:pPr eaLnBrk="1" hangingPunct="1"/>
            <a:endParaRPr lang="sr-Latn-CS" altLang="en-US" sz="2400" b="1"/>
          </a:p>
          <a:p>
            <a:pPr eaLnBrk="1" hangingPunct="1"/>
            <a:r>
              <a:rPr lang="sr-Latn-CS" altLang="en-US" sz="2400" b="1"/>
              <a:t>2. Art. talocalcaneonavicularis</a:t>
            </a:r>
            <a:endParaRPr lang="en-US" altLang="en-US" sz="2400" b="1"/>
          </a:p>
        </p:txBody>
      </p:sp>
      <p:pic>
        <p:nvPicPr>
          <p:cNvPr id="63492" name="Picture 9" descr="ankl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1336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6"/>
          <p:cNvSpPr txBox="1">
            <a:spLocks noChangeArrowheads="1"/>
          </p:cNvSpPr>
          <p:nvPr/>
        </p:nvSpPr>
        <p:spPr bwMode="auto">
          <a:xfrm>
            <a:off x="5029200" y="1219200"/>
            <a:ext cx="373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sr-Latn-CS" altLang="en-US" sz="2800" b="1">
              <a:solidFill>
                <a:srgbClr val="660033"/>
              </a:solidFill>
            </a:endParaRPr>
          </a:p>
        </p:txBody>
      </p:sp>
      <p:sp>
        <p:nvSpPr>
          <p:cNvPr id="64515" name="Rectangle 8"/>
          <p:cNvSpPr>
            <a:spLocks noChangeArrowheads="1"/>
          </p:cNvSpPr>
          <p:nvPr/>
        </p:nvSpPr>
        <p:spPr bwMode="auto">
          <a:xfrm>
            <a:off x="4572000" y="0"/>
            <a:ext cx="1295400" cy="9144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64516" name="Oval 9"/>
          <p:cNvSpPr>
            <a:spLocks noChangeArrowheads="1"/>
          </p:cNvSpPr>
          <p:nvPr/>
        </p:nvSpPr>
        <p:spPr bwMode="auto">
          <a:xfrm>
            <a:off x="4953000" y="6591300"/>
            <a:ext cx="990600" cy="266700"/>
          </a:xfrm>
          <a:prstGeom prst="ellipse">
            <a:avLst/>
          </a:prstGeom>
          <a:solidFill>
            <a:schemeClr val="bg1"/>
          </a:solidFill>
          <a:ln w="9525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64517" name="Text Box 11"/>
          <p:cNvSpPr txBox="1">
            <a:spLocks noChangeArrowheads="1"/>
          </p:cNvSpPr>
          <p:nvPr/>
        </p:nvSpPr>
        <p:spPr bwMode="auto">
          <a:xfrm>
            <a:off x="3352800" y="838200"/>
            <a:ext cx="5564188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1600" b="1"/>
              <a:t>Згл</a:t>
            </a:r>
            <a:r>
              <a:rPr lang="en-US" altLang="en-US" sz="1600" b="1"/>
              <a:t>обне</a:t>
            </a:r>
            <a:r>
              <a:rPr lang="sr-Latn-CS" altLang="en-US" sz="1600" b="1"/>
              <a:t> површине: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b="1"/>
              <a:t> - facies articularis calcanea (os cuboideum) 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600" b="1"/>
              <a:t> - </a:t>
            </a:r>
            <a:r>
              <a:rPr lang="sr-Latn-CS" altLang="en-US" sz="1600" b="1"/>
              <a:t>facies articulari</a:t>
            </a:r>
            <a:r>
              <a:rPr lang="en-GB" altLang="en-US" sz="1600" b="1"/>
              <a:t>s </a:t>
            </a:r>
            <a:r>
              <a:rPr lang="sr-Latn-CS" altLang="en-US" sz="1600" b="1"/>
              <a:t>cuboidea (calcaneus)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b="1">
                <a:solidFill>
                  <a:srgbClr val="33CCFF"/>
                </a:solidFill>
              </a:rPr>
              <a:t>Згл</a:t>
            </a:r>
            <a:r>
              <a:rPr lang="en-US" altLang="en-US" sz="1600" b="1">
                <a:solidFill>
                  <a:srgbClr val="33CCFF"/>
                </a:solidFill>
              </a:rPr>
              <a:t>обне</a:t>
            </a:r>
            <a:r>
              <a:rPr lang="sr-Latn-CS" altLang="en-US" sz="1600" b="1">
                <a:solidFill>
                  <a:srgbClr val="33CCFF"/>
                </a:solidFill>
              </a:rPr>
              <a:t> везе: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*Lig. plantare longum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 </a:t>
            </a:r>
            <a:r>
              <a:rPr lang="en-US" altLang="en-US" sz="1600" i="1">
                <a:solidFill>
                  <a:srgbClr val="33CCFF"/>
                </a:solidFill>
              </a:rPr>
              <a:t> - </a:t>
            </a:r>
            <a:r>
              <a:rPr lang="sr-Latn-CS" altLang="en-US" sz="1600" i="1">
                <a:solidFill>
                  <a:srgbClr val="33CCFF"/>
                </a:solidFill>
              </a:rPr>
              <a:t>пасивни тензор уздужног</a:t>
            </a:r>
            <a:r>
              <a:rPr lang="en-US" altLang="en-US" sz="1600" i="1">
                <a:solidFill>
                  <a:srgbClr val="33CCFF"/>
                </a:solidFill>
              </a:rPr>
              <a:t> </a:t>
            </a:r>
            <a:r>
              <a:rPr lang="sr-Latn-CS" altLang="en-US" sz="1600" i="1">
                <a:solidFill>
                  <a:srgbClr val="33CCFF"/>
                </a:solidFill>
              </a:rPr>
              <a:t>табанског свода,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  - припоји: tuber calcanei,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                </a:t>
            </a:r>
            <a:r>
              <a:rPr lang="en-US" altLang="en-US" sz="1600" i="1">
                <a:solidFill>
                  <a:srgbClr val="33CCFF"/>
                </a:solidFill>
              </a:rPr>
              <a:t>   </a:t>
            </a:r>
            <a:r>
              <a:rPr lang="sr-Latn-CS" altLang="en-US" sz="1600" i="1">
                <a:solidFill>
                  <a:srgbClr val="33CCFF"/>
                </a:solidFill>
              </a:rPr>
              <a:t>базе II,III,IV </a:t>
            </a:r>
            <a:r>
              <a:rPr lang="sr-Cyrl-CS" altLang="en-US" sz="1600" i="1">
                <a:solidFill>
                  <a:srgbClr val="33CCFF"/>
                </a:solidFill>
              </a:rPr>
              <a:t>и</a:t>
            </a:r>
            <a:r>
              <a:rPr lang="sr-Latn-CS" altLang="en-US" sz="1600" i="1">
                <a:solidFill>
                  <a:srgbClr val="33CCFF"/>
                </a:solidFill>
              </a:rPr>
              <a:t> V кости</a:t>
            </a:r>
          </a:p>
          <a:p>
            <a:pPr eaLnBrk="1" hangingPunct="1">
              <a:spcBef>
                <a:spcPct val="50000"/>
              </a:spcBef>
            </a:pPr>
            <a:endParaRPr lang="sr-Latn-CS" altLang="en-US" sz="1600" i="1">
              <a:solidFill>
                <a:srgbClr val="33CCFF"/>
              </a:solidFill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*Lig. Bifurcatum-</a:t>
            </a:r>
            <a:r>
              <a:rPr lang="en-GB" altLang="en-US" sz="1600" i="1">
                <a:solidFill>
                  <a:srgbClr val="33CCFF"/>
                </a:solidFill>
              </a:rPr>
              <a:t> </a:t>
            </a:r>
            <a:r>
              <a:rPr lang="sr-Latn-CS" altLang="en-US" sz="1600" i="1">
                <a:solidFill>
                  <a:srgbClr val="33CCFF"/>
                </a:solidFill>
              </a:rPr>
              <a:t>(“kључ” Chopart зглоб</a:t>
            </a:r>
            <a:r>
              <a:rPr lang="en-GB" altLang="en-US" sz="1600" i="1">
                <a:solidFill>
                  <a:srgbClr val="33CCFF"/>
                </a:solidFill>
              </a:rPr>
              <a:t> </a:t>
            </a:r>
            <a:r>
              <a:rPr lang="sr-Latn-CS" altLang="en-US" sz="1600" i="1">
                <a:solidFill>
                  <a:srgbClr val="33CCFF"/>
                </a:solidFill>
              </a:rPr>
              <a:t>за </a:t>
            </a:r>
            <a:br>
              <a:rPr lang="sr-Latn-CS" altLang="en-US" sz="1600" i="1">
                <a:solidFill>
                  <a:srgbClr val="33CCFF"/>
                </a:solidFill>
              </a:rPr>
            </a:br>
            <a:r>
              <a:rPr lang="en-GB" altLang="en-US" sz="1600" i="1">
                <a:solidFill>
                  <a:srgbClr val="33CCFF"/>
                </a:solidFill>
              </a:rPr>
              <a:t>                       </a:t>
            </a:r>
            <a:r>
              <a:rPr lang="sr-Latn-CS" altLang="en-US" sz="1600" i="1">
                <a:solidFill>
                  <a:srgbClr val="33CCFF"/>
                </a:solidFill>
              </a:rPr>
              <a:t>ампутацију стопала)</a:t>
            </a:r>
            <a:br>
              <a:rPr lang="sr-Latn-CS" altLang="en-US" sz="1600" i="1">
                <a:solidFill>
                  <a:srgbClr val="33CCFF"/>
                </a:solidFill>
              </a:rPr>
            </a:br>
            <a:r>
              <a:rPr lang="en-GB" altLang="en-US" sz="1600" i="1">
                <a:solidFill>
                  <a:srgbClr val="33CCFF"/>
                </a:solidFill>
              </a:rPr>
              <a:t>  </a:t>
            </a:r>
            <a:r>
              <a:rPr lang="sr-Latn-CS" altLang="en-US" sz="1600" i="1">
                <a:solidFill>
                  <a:srgbClr val="33CCFF"/>
                </a:solidFill>
              </a:rPr>
              <a:t>LB састоји се из: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     1.lig. calcaneonaviculare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       2. lig. calcaneocuboideum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sr-Latn-CS" altLang="en-US" sz="1600" i="1">
                <a:solidFill>
                  <a:srgbClr val="33CCFF"/>
                </a:solidFill>
              </a:rPr>
              <a:t>  - LB oграничава абдукцију и адукцију стопала</a:t>
            </a:r>
            <a:endParaRPr lang="en-US" altLang="en-US" sz="1600" i="1">
              <a:solidFill>
                <a:srgbClr val="33CCFF"/>
              </a:solidFill>
            </a:endParaRPr>
          </a:p>
        </p:txBody>
      </p:sp>
      <p:sp>
        <p:nvSpPr>
          <p:cNvPr id="64518" name="Text Box 14"/>
          <p:cNvSpPr txBox="1">
            <a:spLocks noChangeArrowheads="1"/>
          </p:cNvSpPr>
          <p:nvPr/>
        </p:nvSpPr>
        <p:spPr bwMode="auto">
          <a:xfrm>
            <a:off x="152400" y="0"/>
            <a:ext cx="899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800" b="1"/>
              <a:t>Art. calcaneocuboidea</a:t>
            </a:r>
            <a:r>
              <a:rPr lang="sr-Latn-CS" altLang="en-US" b="1"/>
              <a:t> (изводе се покрети клизања згл површина)</a:t>
            </a:r>
            <a:endParaRPr lang="en-US" altLang="en-US" sz="2800" b="1"/>
          </a:p>
        </p:txBody>
      </p:sp>
      <p:pic>
        <p:nvPicPr>
          <p:cNvPr id="64519" name="Picture 17" descr="ankl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002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7788" t="3217" r="38100" b="37549"/>
          <a:stretch>
            <a:fillRect/>
          </a:stretch>
        </p:blipFill>
        <p:spPr bwMode="auto">
          <a:xfrm>
            <a:off x="76200" y="2105025"/>
            <a:ext cx="4486275" cy="368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 l="7936" t="3218" r="37869" b="37746"/>
          <a:stretch>
            <a:fillRect/>
          </a:stretch>
        </p:blipFill>
        <p:spPr bwMode="auto">
          <a:xfrm>
            <a:off x="4649788" y="2105025"/>
            <a:ext cx="4492625" cy="367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828800" y="457200"/>
            <a:ext cx="61706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/>
              <a:t>OS COXAE - </a:t>
            </a:r>
            <a:r>
              <a:rPr lang="en-US" altLang="en-US" sz="3200" b="1"/>
              <a:t>КАРЛИЧНА КОСТ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ChangeArrowheads="1"/>
          </p:cNvSpPr>
          <p:nvPr/>
        </p:nvSpPr>
        <p:spPr bwMode="auto">
          <a:xfrm>
            <a:off x="2362200" y="228600"/>
            <a:ext cx="45720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sr-Latn-CS" altLang="en-US" sz="3600" b="1"/>
              <a:t>Art. tarsi transversa</a:t>
            </a:r>
          </a:p>
          <a:p>
            <a:pPr eaLnBrk="1" hangingPunct="1"/>
            <a:r>
              <a:rPr lang="sr-Latn-CS" altLang="en-US" b="1"/>
              <a:t>   </a:t>
            </a:r>
            <a:r>
              <a:rPr lang="sr-Latn-CS" altLang="en-US" sz="2400" b="1"/>
              <a:t> seu</a:t>
            </a:r>
            <a:r>
              <a:rPr lang="sr-Latn-CS" altLang="en-US" b="1"/>
              <a:t> </a:t>
            </a:r>
            <a:r>
              <a:rPr lang="sr-Latn-CS" altLang="en-US" sz="3200" b="1"/>
              <a:t>art. Choparti:</a:t>
            </a:r>
            <a:endParaRPr lang="en-US" altLang="en-US" sz="3200" b="1"/>
          </a:p>
        </p:txBody>
      </p:sp>
      <p:sp>
        <p:nvSpPr>
          <p:cNvPr id="65539" name="Rectangle 4"/>
          <p:cNvSpPr>
            <a:spLocks noChangeArrowheads="1"/>
          </p:cNvSpPr>
          <p:nvPr/>
        </p:nvSpPr>
        <p:spPr bwMode="auto">
          <a:xfrm>
            <a:off x="1981200" y="1676400"/>
            <a:ext cx="6324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1" hangingPunct="1"/>
            <a:r>
              <a:rPr lang="sr-Latn-CS" altLang="en-US" sz="2800" b="1"/>
              <a:t>1. Art. calcaneocuboidea</a:t>
            </a:r>
          </a:p>
          <a:p>
            <a:pPr marL="342900" indent="-342900" eaLnBrk="1" hangingPunct="1"/>
            <a:r>
              <a:rPr lang="sr-Latn-CS" altLang="en-US" sz="2800" b="1"/>
              <a:t>2. Art. talocalcaneonavicularis</a:t>
            </a:r>
            <a:endParaRPr lang="en-US" altLang="en-US" sz="2800" b="1"/>
          </a:p>
        </p:txBody>
      </p:sp>
      <p:sp>
        <p:nvSpPr>
          <p:cNvPr id="65540" name="Text Box 11"/>
          <p:cNvSpPr txBox="1">
            <a:spLocks noChangeArrowheads="1"/>
          </p:cNvSpPr>
          <p:nvPr/>
        </p:nvSpPr>
        <p:spPr bwMode="auto">
          <a:xfrm>
            <a:off x="6019800" y="3200400"/>
            <a:ext cx="29718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 b="1" i="1">
                <a:solidFill>
                  <a:srgbClr val="CC3300"/>
                </a:solidFill>
              </a:rPr>
              <a:t> - Lig. calcaneonaviculare</a:t>
            </a:r>
          </a:p>
          <a:p>
            <a:pPr eaLnBrk="1" hangingPunct="1">
              <a:spcBef>
                <a:spcPct val="50000"/>
              </a:spcBef>
            </a:pPr>
            <a:r>
              <a:rPr lang="en-US" sz="1600" b="1" i="1">
                <a:solidFill>
                  <a:srgbClr val="CC3300"/>
                </a:solidFill>
              </a:rPr>
              <a:t> - Lig. calcaneocuboideum</a:t>
            </a:r>
          </a:p>
        </p:txBody>
      </p:sp>
      <p:sp>
        <p:nvSpPr>
          <p:cNvPr id="65541" name="Text Box 12"/>
          <p:cNvSpPr txBox="1">
            <a:spLocks noChangeArrowheads="1"/>
          </p:cNvSpPr>
          <p:nvPr/>
        </p:nvSpPr>
        <p:spPr bwMode="auto">
          <a:xfrm>
            <a:off x="6019800" y="2819400"/>
            <a:ext cx="3124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 i="1">
                <a:solidFill>
                  <a:srgbClr val="CC3300"/>
                </a:solidFill>
              </a:rPr>
              <a:t>Lig. bifurcatum:</a:t>
            </a:r>
          </a:p>
        </p:txBody>
      </p:sp>
      <p:sp>
        <p:nvSpPr>
          <p:cNvPr id="65542" name="Line 13"/>
          <p:cNvSpPr>
            <a:spLocks noChangeShapeType="1"/>
          </p:cNvSpPr>
          <p:nvPr/>
        </p:nvSpPr>
        <p:spPr bwMode="auto">
          <a:xfrm>
            <a:off x="6477000" y="1981200"/>
            <a:ext cx="1066800" cy="0"/>
          </a:xfrm>
          <a:prstGeom prst="line">
            <a:avLst/>
          </a:prstGeom>
          <a:noFill/>
          <a:ln w="28575" cmpd="sng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5543" name="Line 14"/>
          <p:cNvSpPr>
            <a:spLocks noChangeShapeType="1"/>
          </p:cNvSpPr>
          <p:nvPr/>
        </p:nvSpPr>
        <p:spPr bwMode="auto">
          <a:xfrm>
            <a:off x="7543800" y="1981200"/>
            <a:ext cx="0" cy="838200"/>
          </a:xfrm>
          <a:prstGeom prst="line">
            <a:avLst/>
          </a:prstGeom>
          <a:noFill/>
          <a:ln w="38100" cmpd="sng">
            <a:solidFill>
              <a:srgbClr val="99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65544" name="Picture 16" descr="ankl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34290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 autoUpdateAnimBg="0"/>
      <p:bldP spid="65541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FootAP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0"/>
            <a:ext cx="2971800" cy="6858000"/>
          </a:xfrm>
          <a:noFill/>
          <a:ln/>
        </p:spPr>
      </p:pic>
      <p:pic>
        <p:nvPicPr>
          <p:cNvPr id="66563" name="Picture 3" descr="FootAP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10200" y="0"/>
            <a:ext cx="28194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6"/>
          <p:cNvSpPr txBox="1">
            <a:spLocks noChangeArrowheads="1"/>
          </p:cNvSpPr>
          <p:nvPr/>
        </p:nvSpPr>
        <p:spPr bwMode="auto">
          <a:xfrm>
            <a:off x="0" y="1066800"/>
            <a:ext cx="9144000" cy="384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altLang="en-US" b="1"/>
              <a:t>* </a:t>
            </a:r>
            <a:r>
              <a:rPr lang="en-US" altLang="en-US" b="1"/>
              <a:t>С</a:t>
            </a:r>
            <a:r>
              <a:rPr lang="sr-Latn-CS" altLang="en-US" b="1"/>
              <a:t>астоји се из 3 зглоба: </a:t>
            </a:r>
            <a:br>
              <a:rPr lang="sr-Latn-CS" altLang="en-US" b="1"/>
            </a:br>
            <a:r>
              <a:rPr lang="sr-Latn-CS" altLang="en-US" b="1"/>
              <a:t/>
            </a:r>
            <a:br>
              <a:rPr lang="sr-Latn-CS" altLang="en-US" b="1"/>
            </a:br>
            <a:r>
              <a:rPr lang="en-US" altLang="en-US" b="1"/>
              <a:t>1) </a:t>
            </a:r>
            <a:r>
              <a:rPr lang="sr-Latn-CS" altLang="en-US" b="1"/>
              <a:t>зглоб прве клинасте и прве метатарзалне кости</a:t>
            </a:r>
            <a:br>
              <a:rPr lang="sr-Latn-CS" altLang="en-US" b="1"/>
            </a:br>
            <a:r>
              <a:rPr lang="en-US" altLang="en-US" b="1"/>
              <a:t>2) </a:t>
            </a:r>
            <a:r>
              <a:rPr lang="sr-Latn-CS" altLang="en-US" b="1"/>
              <a:t>зглоб друге и треће клинасте са другом и трећом метатарзалном</a:t>
            </a:r>
            <a:r>
              <a:rPr lang="en-US" altLang="en-US" b="1"/>
              <a:t> кости</a:t>
            </a:r>
            <a:r>
              <a:rPr lang="sr-Latn-CS" altLang="en-US" b="1"/>
              <a:t/>
            </a:r>
            <a:br>
              <a:rPr lang="sr-Latn-CS" altLang="en-US" b="1"/>
            </a:br>
            <a:r>
              <a:rPr lang="en-US" altLang="en-US" b="1"/>
              <a:t>3) </a:t>
            </a:r>
            <a:r>
              <a:rPr lang="sr-Latn-CS" altLang="en-US" b="1"/>
              <a:t>зглоб коцкасте и са четвртом и петом метатарзалном</a:t>
            </a:r>
            <a:r>
              <a:rPr lang="en-US" altLang="en-US" b="1"/>
              <a:t> кости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00CCFF"/>
                </a:solidFill>
              </a:rPr>
              <a:t>Зглобне везе: </a:t>
            </a:r>
            <a:br>
              <a:rPr lang="sr-Latn-CS" altLang="en-US" b="1">
                <a:solidFill>
                  <a:srgbClr val="00CCFF"/>
                </a:solidFill>
              </a:rPr>
            </a:br>
            <a:r>
              <a:rPr lang="sr-Latn-CS" altLang="en-US" b="1">
                <a:solidFill>
                  <a:srgbClr val="00CCFF"/>
                </a:solidFill>
              </a:rPr>
              <a:t>ligg tarsometatarsea dorsalia-има их 7</a:t>
            </a:r>
            <a:br>
              <a:rPr lang="sr-Latn-CS" altLang="en-US" b="1">
                <a:solidFill>
                  <a:srgbClr val="00CCFF"/>
                </a:solidFill>
              </a:rPr>
            </a:br>
            <a:r>
              <a:rPr lang="sr-Latn-CS" altLang="en-US" b="1">
                <a:solidFill>
                  <a:srgbClr val="00CCFF"/>
                </a:solidFill>
              </a:rPr>
              <a:t>ligg tarsometatarsea plantaria-има их 8</a:t>
            </a:r>
            <a:br>
              <a:rPr lang="sr-Latn-CS" altLang="en-US" b="1">
                <a:solidFill>
                  <a:srgbClr val="00CCFF"/>
                </a:solidFill>
              </a:rPr>
            </a:br>
            <a:r>
              <a:rPr lang="sr-Latn-CS" altLang="en-US" b="1">
                <a:solidFill>
                  <a:srgbClr val="00CCFF"/>
                </a:solidFill>
              </a:rPr>
              <a:t>ligg cuneometatarsea interossea-има их 3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00CCFF"/>
                </a:solidFill>
              </a:rPr>
              <a:t>Кључ AL зглоба је lig cuneometatarseum interosseum primum - Lisfranci</a:t>
            </a:r>
          </a:p>
          <a:p>
            <a:pPr eaLnBrk="1" hangingPunct="1">
              <a:spcBef>
                <a:spcPct val="50000"/>
              </a:spcBef>
            </a:pPr>
            <a:endParaRPr lang="en-US" altLang="en-US" sz="3200" b="1">
              <a:solidFill>
                <a:srgbClr val="660033"/>
              </a:solidFill>
            </a:endParaRPr>
          </a:p>
        </p:txBody>
      </p:sp>
      <p:pic>
        <p:nvPicPr>
          <p:cNvPr id="67587" name="Picture 13" descr="ankl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267200"/>
            <a:ext cx="3048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Rectangle 3"/>
          <p:cNvSpPr>
            <a:spLocks noChangeArrowheads="1"/>
          </p:cNvSpPr>
          <p:nvPr/>
        </p:nvSpPr>
        <p:spPr bwMode="auto">
          <a:xfrm>
            <a:off x="1601788" y="1588"/>
            <a:ext cx="5332412" cy="1189037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sr-Latn-CS" altLang="en-US" sz="3600" b="1"/>
              <a:t>Artt. tarsometatarsales – Lisfranci - AL</a:t>
            </a: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6"/>
          <p:cNvSpPr txBox="1">
            <a:spLocks noChangeArrowheads="1"/>
          </p:cNvSpPr>
          <p:nvPr/>
        </p:nvSpPr>
        <p:spPr bwMode="auto">
          <a:xfrm>
            <a:off x="304800" y="76200"/>
            <a:ext cx="8534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/>
              <a:t>Инверзија стопала: </a:t>
            </a:r>
            <a:r>
              <a:rPr lang="sr-Latn-CS" altLang="en-US" i="1"/>
              <a:t>покрет адукције и унутрашње ротације; стопало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i="1"/>
              <a:t>додирује подлогу спољашњом ивицом – </a:t>
            </a:r>
            <a:r>
              <a:rPr lang="sr-Latn-CS" altLang="en-US" b="1">
                <a:solidFill>
                  <a:srgbClr val="FF0000"/>
                </a:solidFill>
              </a:rPr>
              <a:t>PES VARUS</a:t>
            </a:r>
            <a:r>
              <a:rPr lang="sr-Latn-CS" altLang="en-US" i="1"/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sz="2000" b="1"/>
              <a:t>Еверзија стопала</a:t>
            </a:r>
            <a:r>
              <a:rPr lang="sr-Latn-CS" altLang="en-US" b="1"/>
              <a:t>:</a:t>
            </a:r>
            <a:r>
              <a:rPr lang="sr-Latn-CS" altLang="en-US" i="1"/>
              <a:t> покрет абдукције и спољ ротације; стопало 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i="1"/>
              <a:t>додирује подлогу унутрашњом ивицом – </a:t>
            </a:r>
            <a:r>
              <a:rPr lang="sr-Latn-CS" altLang="en-US" b="1">
                <a:solidFill>
                  <a:srgbClr val="FF0000"/>
                </a:solidFill>
              </a:rPr>
              <a:t>PES VALGUS</a:t>
            </a:r>
            <a:r>
              <a:rPr lang="sr-Latn-CS" altLang="en-US" i="1">
                <a:solidFill>
                  <a:srgbClr val="990033"/>
                </a:solidFill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endParaRPr lang="en-US" altLang="en-US" b="1"/>
          </a:p>
        </p:txBody>
      </p:sp>
      <p:sp>
        <p:nvSpPr>
          <p:cNvPr id="68611" name="Text Box 7"/>
          <p:cNvSpPr txBox="1">
            <a:spLocks noChangeArrowheads="1"/>
          </p:cNvSpPr>
          <p:nvPr/>
        </p:nvSpPr>
        <p:spPr bwMode="auto">
          <a:xfrm>
            <a:off x="1588" y="1827213"/>
            <a:ext cx="9142412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FF0000"/>
                </a:solidFill>
              </a:rPr>
              <a:t>PES CALCANEUS</a:t>
            </a:r>
            <a:r>
              <a:rPr lang="sr-Latn-CS" altLang="en-US"/>
              <a:t> – стопало је фиксирано у положају највеће </a:t>
            </a:r>
            <a:r>
              <a:rPr lang="sr-Latn-CS" altLang="en-US" b="1" i="1"/>
              <a:t>дорзалне флексије</a:t>
            </a:r>
            <a:r>
              <a:rPr lang="sr-Latn-CS" altLang="en-US"/>
              <a:t>, ослања се само на пету.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FF0000"/>
                </a:solidFill>
              </a:rPr>
              <a:t>PES EQUINUS</a:t>
            </a:r>
            <a:r>
              <a:rPr lang="sr-Latn-CS" altLang="en-US">
                <a:solidFill>
                  <a:srgbClr val="990033"/>
                </a:solidFill>
              </a:rPr>
              <a:t> </a:t>
            </a:r>
            <a:r>
              <a:rPr lang="sr-Latn-CS" altLang="en-US"/>
              <a:t>–</a:t>
            </a:r>
            <a:r>
              <a:rPr lang="sr-Latn-CS" altLang="en-US">
                <a:solidFill>
                  <a:srgbClr val="990033"/>
                </a:solidFill>
              </a:rPr>
              <a:t> </a:t>
            </a:r>
            <a:r>
              <a:rPr lang="sr-Latn-CS" altLang="en-US"/>
              <a:t>стопало укочено у положају највеће </a:t>
            </a:r>
            <a:r>
              <a:rPr lang="sr-Latn-CS" altLang="en-US" b="1" i="1"/>
              <a:t>плантарне флексије</a:t>
            </a:r>
            <a:r>
              <a:rPr lang="sr-Latn-CS" altLang="en-US"/>
              <a:t>, </a:t>
            </a:r>
            <a:br>
              <a:rPr lang="sr-Latn-CS" altLang="en-US"/>
            </a:br>
            <a:r>
              <a:rPr lang="sr-Latn-CS" altLang="en-US"/>
              <a:t>a човек се ослања само на прсте.</a:t>
            </a:r>
          </a:p>
          <a:p>
            <a:pPr eaLnBrk="1" hangingPunct="1">
              <a:spcBef>
                <a:spcPct val="50000"/>
              </a:spcBef>
            </a:pPr>
            <a:r>
              <a:rPr lang="sr-Latn-CS" altLang="en-US" b="1">
                <a:solidFill>
                  <a:srgbClr val="FF0000"/>
                </a:solidFill>
              </a:rPr>
              <a:t>PES EQUINOVARUS</a:t>
            </a:r>
            <a:r>
              <a:rPr lang="sr-Latn-CS" altLang="en-US">
                <a:solidFill>
                  <a:srgbClr val="990033"/>
                </a:solidFill>
              </a:rPr>
              <a:t> </a:t>
            </a:r>
            <a:r>
              <a:rPr lang="sr-Latn-CS" altLang="en-US"/>
              <a:t>– стопало фиксирано у положају инверзије и плантарне</a:t>
            </a:r>
            <a:br>
              <a:rPr lang="sr-Latn-CS" altLang="en-US"/>
            </a:br>
            <a:r>
              <a:rPr lang="sr-Latn-CS" altLang="en-US"/>
              <a:t>флексије.</a:t>
            </a:r>
            <a:endParaRPr lang="en-US" altLang="en-US"/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</a:t>
            </a:r>
            <a:r>
              <a:rPr lang="sr-Latn-CS" altLang="en-US" sz="2800">
                <a:effectLst>
                  <a:outerShdw blurRad="38100" dist="38100" dir="2700000" algn="tl">
                    <a:srgbClr val="010199"/>
                  </a:outerShdw>
                </a:effectLst>
              </a:rPr>
              <a:t>ARCUS PEDIS LONGITUDINALIS – APL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- APL чине два лука: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</a:t>
            </a: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1. УНУТРАШЊИ ЛУК СВОДА</a:t>
            </a: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- УЛС чине га: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processus medialis tuberis calcanei,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sustentaculum tali,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главица talusa i čunaste кости (плантарна страна),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* Највиша тачка УЛС одговара споју скочне и чунасте кости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(од подлоге је удаљена 15-18 mm)*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унутрашња клинаста кост (плантарна страна),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прва метатарзална кост (плантарна кост),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- главица I метатарзална кост</a:t>
            </a:r>
            <a:b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</a:br>
            <a:endParaRPr lang="sr-Latn-CS" altLang="en-US" sz="1800"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</a:t>
            </a: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2. С</a:t>
            </a:r>
            <a:r>
              <a:rPr lang="en-U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ПОЉАШЊИ ЛУК СВОДА</a:t>
            </a: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– СЛС чине га: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- processus lateralis tuberis calcanei,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- calcaneus, коцкаста кост( плантарна страна),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- V метатарзална кост (плантарна страна),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- главица V метатарзалне кости,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* Највиша тачка СЛС износи 3-5 mm.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- Пасивни тензори: lig plantare longum, lig calcaneonaviculare plantare,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aponeurosis plantaris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- Активни тензори: m.flexor hallucis longus et bravis, m.abductor hallucis,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18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m.peroneus longus, m.tibialis posterior.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</a:t>
            </a:r>
            <a:endParaRPr lang="en-US" altLang="en-US" sz="20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FootAPLabelled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0"/>
            <a:ext cx="2971800" cy="6858000"/>
          </a:xfrm>
          <a:noFill/>
          <a:ln/>
        </p:spPr>
      </p:pic>
      <p:pic>
        <p:nvPicPr>
          <p:cNvPr id="70659" name="Picture 3" descr="FootAP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10200" y="0"/>
            <a:ext cx="2819400" cy="68580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sr-Latn-CS" altLang="en-US" sz="2000">
              <a:effectLst>
                <a:outerShdw blurRad="38100" dist="38100" dir="2700000" algn="tl">
                  <a:srgbClr val="010199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</a:t>
            </a:r>
            <a:r>
              <a:rPr lang="sr-Latn-CS" altLang="en-US" sz="2400">
                <a:effectLst>
                  <a:outerShdw blurRad="38100" dist="38100" dir="2700000" algn="tl">
                    <a:srgbClr val="010199"/>
                  </a:outerShdw>
                </a:effectLst>
              </a:rPr>
              <a:t>ARCUS PEDIS TRANSVERSALIS – APT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	</a:t>
            </a: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- APT формирају плантарне стране 5 метатарзалних костију,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- APT дели се на: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1. Проксимални попречни лук – ППЛ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- ППЛ одговара базама метатарзалних костију 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           Lisfrankovoj зглобној линији,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- теме ППЛ одговара средњој клинастој кости (плант страна),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2. Дистални попречни лук – ДПЛ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- ДПЛ одговара главицама метатарзалних костију,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- ДПЛ ишчезава при стајању и ходу,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- Пасивни тензори APT:       - lig metatarseum transversum profundum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             - lig plantare longum,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             - lig calcaneonaviculare plantare,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             - aponeurosis plantaris.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- Активни тензори APT:       - m.peroneus longus,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             - m.adductor hallucis,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sr-Latn-CS" altLang="en-US" sz="2000">
                <a:effectLst>
                  <a:outerShdw blurRad="38100" dist="38100" dir="2700000" algn="tl">
                    <a:srgbClr val="010199"/>
                  </a:outerShdw>
                </a:effectLst>
              </a:rPr>
              <a:t>                                                   - сви активни тензори APL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en-US" sz="2000">
              <a:effectLst>
                <a:outerShdw blurRad="38100" dist="38100" dir="2700000" algn="tl">
                  <a:srgbClr val="010199"/>
                </a:outerShdw>
              </a:effectLst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04800"/>
            <a:ext cx="8229600" cy="6326188"/>
          </a:xfrm>
        </p:spPr>
        <p:txBody>
          <a:bodyPr/>
          <a:lstStyle/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coxae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genus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tibiofibularis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Syndesmosis tibiofibularis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talocruralis </a:t>
            </a:r>
            <a:r>
              <a:rPr lang="sr-Latn-CS" altLang="en-US" sz="2000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(</a:t>
            </a:r>
            <a:r>
              <a:rPr lang="sr-Cyrl-CS" altLang="en-US" sz="2000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горњи скочни зглоб</a:t>
            </a:r>
            <a:r>
              <a:rPr lang="sr-Latn-CS" altLang="en-US" sz="2000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)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subtalaris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talocalcaneonavicularis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calcaneocuboidea</a:t>
            </a:r>
          </a:p>
          <a:p>
            <a:pPr eaLnBrk="1" hangingPunct="1"/>
            <a:r>
              <a:rPr lang="sr-Latn-CS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Art. tarsometatarsales</a:t>
            </a:r>
            <a:r>
              <a:rPr lang="sr-Latn-CS" altLang="en-US">
                <a:effectLst>
                  <a:outerShdw blurRad="38100" dist="38100" dir="2700000" algn="tl">
                    <a:srgbClr val="010199"/>
                  </a:outerShdw>
                </a:effectLst>
              </a:rPr>
              <a:t> </a:t>
            </a:r>
            <a:r>
              <a:rPr lang="sr-Latn-CS" altLang="en-US" sz="2000" b="1" i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(Lisfranci)</a:t>
            </a:r>
            <a:endParaRPr lang="sr-Latn-CS" altLang="en-US" b="1">
              <a:solidFill>
                <a:srgbClr val="99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sz="2000" b="1" i="1">
              <a:solidFill>
                <a:srgbClr val="99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72707" name="AutoShape 4"/>
          <p:cNvSpPr>
            <a:spLocks/>
          </p:cNvSpPr>
          <p:nvPr/>
        </p:nvSpPr>
        <p:spPr bwMode="auto">
          <a:xfrm>
            <a:off x="6400800" y="33528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38100" cmpd="sng">
            <a:solidFill>
              <a:srgbClr val="0066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72708" name="Text Box 5"/>
          <p:cNvSpPr txBox="1">
            <a:spLocks noChangeArrowheads="1"/>
          </p:cNvSpPr>
          <p:nvPr/>
        </p:nvSpPr>
        <p:spPr bwMode="auto">
          <a:xfrm>
            <a:off x="6553200" y="3352800"/>
            <a:ext cx="27432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000" b="1" i="1">
                <a:solidFill>
                  <a:srgbClr val="006666"/>
                </a:solidFill>
                <a:latin typeface="Comic Sans MS" pitchFamily="66" charset="0"/>
              </a:rPr>
              <a:t>Доњи скочни зглоб </a:t>
            </a:r>
            <a:r>
              <a:rPr lang="sr-Latn-CS" altLang="en-US" sz="1600" i="1">
                <a:solidFill>
                  <a:srgbClr val="006666"/>
                </a:solidFill>
                <a:latin typeface="Comic Sans MS" pitchFamily="66" charset="0"/>
              </a:rPr>
              <a:t>(lig. talocalcaneum interosseum)</a:t>
            </a:r>
            <a:endParaRPr lang="en-US" altLang="en-US" sz="1600" i="1">
              <a:solidFill>
                <a:srgbClr val="006666"/>
              </a:solidFill>
              <a:latin typeface="Comic Sans MS" pitchFamily="66" charset="0"/>
            </a:endParaRPr>
          </a:p>
        </p:txBody>
      </p:sp>
      <p:sp>
        <p:nvSpPr>
          <p:cNvPr id="72709" name="AutoShape 6"/>
          <p:cNvSpPr>
            <a:spLocks/>
          </p:cNvSpPr>
          <p:nvPr/>
        </p:nvSpPr>
        <p:spPr bwMode="auto">
          <a:xfrm>
            <a:off x="6248400" y="3962400"/>
            <a:ext cx="228600" cy="990600"/>
          </a:xfrm>
          <a:prstGeom prst="rightBrace">
            <a:avLst>
              <a:gd name="adj1" fmla="val 36111"/>
              <a:gd name="adj2" fmla="val 50000"/>
            </a:avLst>
          </a:prstGeom>
          <a:noFill/>
          <a:ln w="57150" cmpd="sng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sr-Latn-CS" altLang="en-US"/>
          </a:p>
        </p:txBody>
      </p:sp>
      <p:sp>
        <p:nvSpPr>
          <p:cNvPr id="72710" name="Text Box 7"/>
          <p:cNvSpPr txBox="1">
            <a:spLocks noChangeArrowheads="1"/>
          </p:cNvSpPr>
          <p:nvPr/>
        </p:nvSpPr>
        <p:spPr bwMode="auto">
          <a:xfrm>
            <a:off x="6400800" y="4191000"/>
            <a:ext cx="2895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2000" b="1" i="1">
                <a:solidFill>
                  <a:srgbClr val="FF3300"/>
                </a:solidFill>
                <a:latin typeface="Comic Sans MS" pitchFamily="66" charset="0"/>
              </a:rPr>
              <a:t>Art.tarsi transversa   (art.Choparti)       </a:t>
            </a:r>
            <a:r>
              <a:rPr lang="sr-Latn-CS" altLang="en-US" sz="1600" i="1">
                <a:solidFill>
                  <a:srgbClr val="FF3300"/>
                </a:solidFill>
                <a:latin typeface="Comic Sans MS" pitchFamily="66" charset="0"/>
              </a:rPr>
              <a:t>(lig. bifurcatum)</a:t>
            </a:r>
            <a:endParaRPr lang="en-US" altLang="en-US" sz="1600" i="1">
              <a:solidFill>
                <a:srgbClr val="FF3300"/>
              </a:solidFill>
              <a:latin typeface="Comic Sans MS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7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27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7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7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70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70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 autoUpdateAnimBg="0"/>
      <p:bldP spid="72708" grpId="0" autoUpdateAnimBg="0"/>
      <p:bldP spid="72709" grpId="0" animBg="1" autoUpdateAnimBg="0"/>
      <p:bldP spid="7271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828800" y="457200"/>
            <a:ext cx="4584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GB" altLang="en-US" sz="3200" b="1"/>
              <a:t>FEMUR - </a:t>
            </a:r>
            <a:r>
              <a:rPr lang="en-US" altLang="en-US" sz="3200" b="1"/>
              <a:t>БУТНА КОСТ</a:t>
            </a:r>
            <a:endParaRPr lang="en-GB" altLang="en-US" sz="3200" b="1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 l="11057" t="3015" r="48117" b="37549"/>
          <a:stretch>
            <a:fillRect/>
          </a:stretch>
        </p:blipFill>
        <p:spPr bwMode="auto">
          <a:xfrm>
            <a:off x="142875" y="1965325"/>
            <a:ext cx="4381500" cy="478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3" cstate="print"/>
          <a:srcRect l="17082" t="2841" r="45226" b="37746"/>
          <a:stretch>
            <a:fillRect/>
          </a:stretch>
        </p:blipFill>
        <p:spPr bwMode="auto">
          <a:xfrm>
            <a:off x="5026025" y="1981200"/>
            <a:ext cx="40433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nr550586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81000"/>
            <a:ext cx="9144000" cy="6248400"/>
          </a:xfrm>
          <a:noFill/>
          <a:ln/>
        </p:spPr>
      </p:pic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2895600" y="3124200"/>
            <a:ext cx="2590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sr-Latn-CS" altLang="en-US" sz="6000" b="1">
                <a:solidFill>
                  <a:srgbClr val="99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Femur</a:t>
            </a:r>
            <a:endParaRPr lang="en-US" altLang="en-US" sz="6000" b="1">
              <a:solidFill>
                <a:srgbClr val="99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image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0" y="381000"/>
            <a:ext cx="3352800" cy="6248400"/>
          </a:xfrm>
          <a:noFill/>
          <a:ln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8|6.9|5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6|53.2|1.7|6.9|3.3|1.9|10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3.7|2.5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4.5|0.1|6.7|0.5|5.9|0.6|8.9|0.6|1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1|12.7|2.8|3.7|0.6|10.9|0.5|1.6|3.8|5.1|3.8|1.1|6.6|2.6|1.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4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7|5.2|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1.9|5.9|2.7|3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6|0.5|1.4|20.2|0.4|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1.3|1.5|3|3.4|2.1|2.9|6.5|2.6|6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3|1.7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5|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5|4.2|3.2|3.8|3.1|2.5|2.4|2.7|3.7|3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9|3.1|2.9|7.7|3.2|1.6|3.8|42.1|1.5|4.9|71.9|0.3|3.7|0.7|0.6|1.2|1.3|0.3|0.9"/>
</p:tagLst>
</file>

<file path=ppt/theme/theme1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_2">
  <a:themeElements>
    <a:clrScheme name="Default Design_2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0</TotalTime>
  <Pages>0</Pages>
  <Words>1051</Words>
  <Characters>0</Characters>
  <Application>Microsoft Office PowerPoint</Application>
  <DocSecurity>0</DocSecurity>
  <PresentationFormat>On-screen Show (4:3)</PresentationFormat>
  <Lines>0</Lines>
  <Paragraphs>271</Paragraphs>
  <Slides>67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67</vt:i4>
      </vt:variant>
    </vt:vector>
  </HeadingPairs>
  <TitlesOfParts>
    <vt:vector size="76" baseType="lpstr">
      <vt:lpstr>Arial</vt:lpstr>
      <vt:lpstr>Arial Black</vt:lpstr>
      <vt:lpstr>Comic Sans MS</vt:lpstr>
      <vt:lpstr>Courier New</vt:lpstr>
      <vt:lpstr>Impact</vt:lpstr>
      <vt:lpstr>Wingdings</vt:lpstr>
      <vt:lpstr>Orbit</vt:lpstr>
      <vt:lpstr>Default Design_2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ARTICULATIO COXAE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Luxatio (ишчашење) главе бутне кости:</vt:lpstr>
      <vt:lpstr>PowerPoint Presentation</vt:lpstr>
      <vt:lpstr>ARTICULATIO GENUS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ARTICULATIONES PEDIS</vt:lpstr>
      <vt:lpstr>PowerPoint Presentation</vt:lpstr>
      <vt:lpstr>PowerPoint Presentation</vt:lpstr>
      <vt:lpstr>PowerPoint Presentation</vt:lpstr>
      <vt:lpstr>Art. talocruralis  Горњи скoчни зглoб - повезујe дисталнe крajeве гоleњaчe (tibia) и лишњаче (fibula) сa sкочнoм кosти (talus)    </vt:lpstr>
      <vt:lpstr>PowerPoint Presentation</vt:lpstr>
      <vt:lpstr>PowerPoint Presentation</vt:lpstr>
      <vt:lpstr>Art. talocruralis  Горњи скoчни зглoб - повезујe дисталнe крajeве гоleњaчe (tibia) и лишњаче (fibula) сa sкочнoм кosти (talus)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Z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ZORICA BABIC</dc:creator>
  <cp:lastModifiedBy>Win10</cp:lastModifiedBy>
  <cp:revision>162</cp:revision>
  <dcterms:created xsi:type="dcterms:W3CDTF">2007-01-21T21:26:37Z</dcterms:created>
  <dcterms:modified xsi:type="dcterms:W3CDTF">2020-09-30T07:00:55Z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1033-9.1.0.4746</vt:lpwstr>
  </property>
</Properties>
</file>